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handoutMasterIdLst>
    <p:handoutMasterId r:id="rId24"/>
  </p:handoutMasterIdLst>
  <p:sldIdLst>
    <p:sldId id="280" r:id="rId2"/>
    <p:sldId id="267" r:id="rId3"/>
    <p:sldId id="268" r:id="rId4"/>
    <p:sldId id="257" r:id="rId5"/>
    <p:sldId id="258" r:id="rId6"/>
    <p:sldId id="259" r:id="rId7"/>
    <p:sldId id="261" r:id="rId8"/>
    <p:sldId id="282" r:id="rId9"/>
    <p:sldId id="283" r:id="rId10"/>
    <p:sldId id="277" r:id="rId11"/>
    <p:sldId id="278" r:id="rId12"/>
    <p:sldId id="263" r:id="rId13"/>
    <p:sldId id="274" r:id="rId14"/>
    <p:sldId id="269" r:id="rId15"/>
    <p:sldId id="264" r:id="rId16"/>
    <p:sldId id="265" r:id="rId17"/>
    <p:sldId id="266" r:id="rId18"/>
    <p:sldId id="270" r:id="rId19"/>
    <p:sldId id="272" r:id="rId20"/>
    <p:sldId id="276" r:id="rId21"/>
    <p:sldId id="273" r:id="rId22"/>
    <p:sldId id="275" r:id="rId23"/>
  </p:sldIdLst>
  <p:sldSz cx="9144000" cy="6858000" type="screen4x3"/>
  <p:notesSz cx="6735763" cy="9799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4660"/>
  </p:normalViewPr>
  <p:slideViewPr>
    <p:cSldViewPr>
      <p:cViewPr varScale="1">
        <p:scale>
          <a:sx n="105" d="100"/>
          <a:sy n="105" d="100"/>
        </p:scale>
        <p:origin x="158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25509;&#21512;&#26178;&#24540;&#21147;&#35299;&#26512;&#32080;&#26524;\&#19977;&#35282;&#24418;&#12288;&#21083;&#25509;&#21512;\&#26029;&#38754;&#12539;&#38263;&#12373;&#27604;&#12288;&#34920;%20&#21083;&#25509;&#21512;.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___1.xlsx"/></Relationships>
</file>

<file path=ppt/charts/_rels/chart4.xml.rels><?xml version="1.0" encoding="UTF-8" standalone="yes"?>
<Relationships xmlns="http://schemas.openxmlformats.org/package/2006/relationships"><Relationship Id="rId1" Type="http://schemas.openxmlformats.org/officeDocument/2006/relationships/oleObject" Target="file:///F:\&#21330;&#35542;&#38306;&#36899;\&#12467;&#12493;&#12463;&#12479;&#12540;&#65291;&#12503;&#12524;&#12540;&#12488;&#12288;&#20195;&#34920;&#28857;&#22793;&#2030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21330;&#35542;&#38306;&#36899;\&#12467;&#12493;&#12463;&#12479;&#12540;&#65291;&#12503;&#12524;&#12540;&#12488;&#12288;&#20195;&#34920;&#28857;&#22793;&#203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Sheet2!$A$2</c:f>
              <c:strCache>
                <c:ptCount val="1"/>
                <c:pt idx="0">
                  <c:v>100</c:v>
                </c:pt>
              </c:strCache>
            </c:strRef>
          </c:tx>
          <c:xVal>
            <c:numRef>
              <c:f>Sheet2!$B$1:$F$1</c:f>
              <c:numCache>
                <c:formatCode>General</c:formatCode>
                <c:ptCount val="5"/>
                <c:pt idx="0">
                  <c:v>0.125</c:v>
                </c:pt>
                <c:pt idx="1">
                  <c:v>0.25</c:v>
                </c:pt>
                <c:pt idx="2">
                  <c:v>0.5</c:v>
                </c:pt>
                <c:pt idx="3">
                  <c:v>0.75</c:v>
                </c:pt>
                <c:pt idx="4">
                  <c:v>1</c:v>
                </c:pt>
              </c:numCache>
            </c:numRef>
          </c:xVal>
          <c:yVal>
            <c:numRef>
              <c:f>Sheet2!$B$2:$F$2</c:f>
              <c:numCache>
                <c:formatCode>0.00E+00</c:formatCode>
                <c:ptCount val="5"/>
                <c:pt idx="0">
                  <c:v>61.621899999999997</c:v>
                </c:pt>
                <c:pt idx="1">
                  <c:v>39.525199999999998</c:v>
                </c:pt>
                <c:pt idx="2">
                  <c:v>21.062200000000001</c:v>
                </c:pt>
                <c:pt idx="3">
                  <c:v>16.695699999999999</c:v>
                </c:pt>
                <c:pt idx="4">
                  <c:v>13.4373</c:v>
                </c:pt>
              </c:numCache>
            </c:numRef>
          </c:yVal>
          <c:smooth val="0"/>
        </c:ser>
        <c:ser>
          <c:idx val="1"/>
          <c:order val="1"/>
          <c:tx>
            <c:strRef>
              <c:f>Sheet2!$A$3</c:f>
              <c:strCache>
                <c:ptCount val="1"/>
                <c:pt idx="0">
                  <c:v>150</c:v>
                </c:pt>
              </c:strCache>
            </c:strRef>
          </c:tx>
          <c:xVal>
            <c:numRef>
              <c:f>Sheet2!$B$1:$F$1</c:f>
              <c:numCache>
                <c:formatCode>General</c:formatCode>
                <c:ptCount val="5"/>
                <c:pt idx="0">
                  <c:v>0.125</c:v>
                </c:pt>
                <c:pt idx="1">
                  <c:v>0.25</c:v>
                </c:pt>
                <c:pt idx="2">
                  <c:v>0.5</c:v>
                </c:pt>
                <c:pt idx="3">
                  <c:v>0.75</c:v>
                </c:pt>
                <c:pt idx="4">
                  <c:v>1</c:v>
                </c:pt>
              </c:numCache>
            </c:numRef>
          </c:xVal>
          <c:yVal>
            <c:numRef>
              <c:f>Sheet2!$B$3:$F$3</c:f>
              <c:numCache>
                <c:formatCode>0.00E+00</c:formatCode>
                <c:ptCount val="5"/>
                <c:pt idx="0">
                  <c:v>106.81699999999999</c:v>
                </c:pt>
                <c:pt idx="1">
                  <c:v>83.145499999999998</c:v>
                </c:pt>
                <c:pt idx="2">
                  <c:v>51.023699999999998</c:v>
                </c:pt>
                <c:pt idx="3">
                  <c:v>37.477800000000002</c:v>
                </c:pt>
                <c:pt idx="4">
                  <c:v>31.398299999999999</c:v>
                </c:pt>
              </c:numCache>
            </c:numRef>
          </c:yVal>
          <c:smooth val="0"/>
        </c:ser>
        <c:ser>
          <c:idx val="2"/>
          <c:order val="2"/>
          <c:tx>
            <c:strRef>
              <c:f>Sheet2!$A$4</c:f>
              <c:strCache>
                <c:ptCount val="1"/>
                <c:pt idx="0">
                  <c:v>200</c:v>
                </c:pt>
              </c:strCache>
            </c:strRef>
          </c:tx>
          <c:xVal>
            <c:numRef>
              <c:f>Sheet2!$B$1:$F$1</c:f>
              <c:numCache>
                <c:formatCode>General</c:formatCode>
                <c:ptCount val="5"/>
                <c:pt idx="0">
                  <c:v>0.125</c:v>
                </c:pt>
                <c:pt idx="1">
                  <c:v>0.25</c:v>
                </c:pt>
                <c:pt idx="2">
                  <c:v>0.5</c:v>
                </c:pt>
                <c:pt idx="3">
                  <c:v>0.75</c:v>
                </c:pt>
                <c:pt idx="4">
                  <c:v>1</c:v>
                </c:pt>
              </c:numCache>
            </c:numRef>
          </c:xVal>
          <c:yVal>
            <c:numRef>
              <c:f>Sheet2!$B$4:$F$4</c:f>
              <c:numCache>
                <c:formatCode>0.00E+00</c:formatCode>
                <c:ptCount val="5"/>
                <c:pt idx="0">
                  <c:v>135.91</c:v>
                </c:pt>
                <c:pt idx="1">
                  <c:v>132.459</c:v>
                </c:pt>
                <c:pt idx="2">
                  <c:v>82.897300000000001</c:v>
                </c:pt>
                <c:pt idx="3">
                  <c:v>61.217700000000001</c:v>
                </c:pt>
                <c:pt idx="4">
                  <c:v>53.919499999999999</c:v>
                </c:pt>
              </c:numCache>
            </c:numRef>
          </c:yVal>
          <c:smooth val="0"/>
        </c:ser>
        <c:ser>
          <c:idx val="3"/>
          <c:order val="3"/>
          <c:tx>
            <c:strRef>
              <c:f>Sheet2!$A$5</c:f>
              <c:strCache>
                <c:ptCount val="1"/>
                <c:pt idx="0">
                  <c:v>250</c:v>
                </c:pt>
              </c:strCache>
            </c:strRef>
          </c:tx>
          <c:xVal>
            <c:numRef>
              <c:f>Sheet2!$B$1:$F$1</c:f>
              <c:numCache>
                <c:formatCode>General</c:formatCode>
                <c:ptCount val="5"/>
                <c:pt idx="0">
                  <c:v>0.125</c:v>
                </c:pt>
                <c:pt idx="1">
                  <c:v>0.25</c:v>
                </c:pt>
                <c:pt idx="2">
                  <c:v>0.5</c:v>
                </c:pt>
                <c:pt idx="3">
                  <c:v>0.75</c:v>
                </c:pt>
                <c:pt idx="4">
                  <c:v>1</c:v>
                </c:pt>
              </c:numCache>
            </c:numRef>
          </c:xVal>
          <c:yVal>
            <c:numRef>
              <c:f>Sheet2!$B$5:$F$5</c:f>
              <c:numCache>
                <c:formatCode>0.00E+00</c:formatCode>
                <c:ptCount val="5"/>
                <c:pt idx="0">
                  <c:v>166.97399999999999</c:v>
                </c:pt>
                <c:pt idx="1">
                  <c:v>165.56899999999999</c:v>
                </c:pt>
                <c:pt idx="2">
                  <c:v>122.86499999999999</c:v>
                </c:pt>
                <c:pt idx="3">
                  <c:v>98.566599999999994</c:v>
                </c:pt>
                <c:pt idx="4">
                  <c:v>84.0411</c:v>
                </c:pt>
              </c:numCache>
            </c:numRef>
          </c:yVal>
          <c:smooth val="0"/>
        </c:ser>
        <c:ser>
          <c:idx val="4"/>
          <c:order val="4"/>
          <c:tx>
            <c:strRef>
              <c:f>Sheet2!$A$6</c:f>
              <c:strCache>
                <c:ptCount val="1"/>
                <c:pt idx="0">
                  <c:v>300</c:v>
                </c:pt>
              </c:strCache>
            </c:strRef>
          </c:tx>
          <c:xVal>
            <c:numRef>
              <c:f>Sheet2!$B$1:$F$1</c:f>
              <c:numCache>
                <c:formatCode>General</c:formatCode>
                <c:ptCount val="5"/>
                <c:pt idx="0">
                  <c:v>0.125</c:v>
                </c:pt>
                <c:pt idx="1">
                  <c:v>0.25</c:v>
                </c:pt>
                <c:pt idx="2">
                  <c:v>0.5</c:v>
                </c:pt>
                <c:pt idx="3">
                  <c:v>0.75</c:v>
                </c:pt>
                <c:pt idx="4">
                  <c:v>1</c:v>
                </c:pt>
              </c:numCache>
            </c:numRef>
          </c:xVal>
          <c:yVal>
            <c:numRef>
              <c:f>Sheet2!$B$6:$F$6</c:f>
              <c:numCache>
                <c:formatCode>0.00E+00</c:formatCode>
                <c:ptCount val="5"/>
                <c:pt idx="0">
                  <c:v>179.44</c:v>
                </c:pt>
                <c:pt idx="1">
                  <c:v>213.94399999999999</c:v>
                </c:pt>
                <c:pt idx="2">
                  <c:v>162.54400000000001</c:v>
                </c:pt>
                <c:pt idx="3">
                  <c:v>125.77800000000001</c:v>
                </c:pt>
                <c:pt idx="4">
                  <c:v>109.19199999999999</c:v>
                </c:pt>
              </c:numCache>
            </c:numRef>
          </c:yVal>
          <c:smooth val="0"/>
        </c:ser>
        <c:ser>
          <c:idx val="5"/>
          <c:order val="5"/>
          <c:tx>
            <c:strRef>
              <c:f>Sheet2!$A$7</c:f>
              <c:strCache>
                <c:ptCount val="1"/>
                <c:pt idx="0">
                  <c:v>SS400鋼材降伏応力度</c:v>
                </c:pt>
              </c:strCache>
            </c:strRef>
          </c:tx>
          <c:spPr>
            <a:ln w="15875">
              <a:solidFill>
                <a:schemeClr val="tx1"/>
              </a:solidFill>
            </a:ln>
          </c:spPr>
          <c:marker>
            <c:symbol val="none"/>
          </c:marker>
          <c:xVal>
            <c:numRef>
              <c:f>Sheet2!$A$18:$F$18</c:f>
              <c:numCache>
                <c:formatCode>General</c:formatCode>
                <c:ptCount val="6"/>
                <c:pt idx="0">
                  <c:v>0</c:v>
                </c:pt>
                <c:pt idx="1">
                  <c:v>0.125</c:v>
                </c:pt>
                <c:pt idx="2">
                  <c:v>0.25</c:v>
                </c:pt>
                <c:pt idx="3">
                  <c:v>0.5</c:v>
                </c:pt>
                <c:pt idx="4">
                  <c:v>0.75</c:v>
                </c:pt>
                <c:pt idx="5">
                  <c:v>1</c:v>
                </c:pt>
              </c:numCache>
            </c:numRef>
          </c:xVal>
          <c:yVal>
            <c:numRef>
              <c:f>Sheet2!$A$19:$F$19</c:f>
              <c:numCache>
                <c:formatCode>0.00E+00</c:formatCode>
                <c:ptCount val="6"/>
                <c:pt idx="0">
                  <c:v>245</c:v>
                </c:pt>
                <c:pt idx="1">
                  <c:v>245</c:v>
                </c:pt>
                <c:pt idx="2">
                  <c:v>245</c:v>
                </c:pt>
                <c:pt idx="3">
                  <c:v>245</c:v>
                </c:pt>
                <c:pt idx="4">
                  <c:v>245</c:v>
                </c:pt>
                <c:pt idx="5">
                  <c:v>245</c:v>
                </c:pt>
              </c:numCache>
            </c:numRef>
          </c:yVal>
          <c:smooth val="0"/>
        </c:ser>
        <c:dLbls>
          <c:showLegendKey val="0"/>
          <c:showVal val="0"/>
          <c:showCatName val="0"/>
          <c:showSerName val="0"/>
          <c:showPercent val="0"/>
          <c:showBubbleSize val="0"/>
        </c:dLbls>
        <c:axId val="246296128"/>
        <c:axId val="185245936"/>
      </c:scatterChart>
      <c:valAx>
        <c:axId val="246296128"/>
        <c:scaling>
          <c:orientation val="minMax"/>
        </c:scaling>
        <c:delete val="0"/>
        <c:axPos val="b"/>
        <c:numFmt formatCode="#,##0.0_ " sourceLinked="0"/>
        <c:majorTickMark val="out"/>
        <c:minorTickMark val="none"/>
        <c:tickLblPos val="nextTo"/>
        <c:txPr>
          <a:bodyPr/>
          <a:lstStyle/>
          <a:p>
            <a:pPr>
              <a:defRPr sz="1400"/>
            </a:pPr>
            <a:endParaRPr lang="ja-JP"/>
          </a:p>
        </c:txPr>
        <c:crossAx val="185245936"/>
        <c:crosses val="autoZero"/>
        <c:crossBetween val="midCat"/>
      </c:valAx>
      <c:valAx>
        <c:axId val="185245936"/>
        <c:scaling>
          <c:orientation val="minMax"/>
        </c:scaling>
        <c:delete val="0"/>
        <c:axPos val="l"/>
        <c:numFmt formatCode="#,##0_);[Red]\(#,##0\)" sourceLinked="0"/>
        <c:majorTickMark val="out"/>
        <c:minorTickMark val="none"/>
        <c:tickLblPos val="nextTo"/>
        <c:txPr>
          <a:bodyPr/>
          <a:lstStyle/>
          <a:p>
            <a:pPr>
              <a:defRPr sz="1400"/>
            </a:pPr>
            <a:endParaRPr lang="ja-JP"/>
          </a:p>
        </c:txPr>
        <c:crossAx val="246296128"/>
        <c:crosses val="autoZero"/>
        <c:crossBetween val="midCat"/>
      </c:valAx>
    </c:plotArea>
    <c:legend>
      <c:legendPos val="r"/>
      <c:legendEntry>
        <c:idx val="5"/>
        <c:delete val="1"/>
      </c:legendEntry>
      <c:layout>
        <c:manualLayout>
          <c:xMode val="edge"/>
          <c:yMode val="edge"/>
          <c:x val="0.85555555555555551"/>
          <c:y val="0.32755212890055407"/>
          <c:w val="0.13333333333333333"/>
          <c:h val="0.53008092738407697"/>
        </c:manualLayout>
      </c:layout>
      <c:overlay val="0"/>
      <c:txPr>
        <a:bodyPr/>
        <a:lstStyle/>
        <a:p>
          <a:pPr>
            <a:defRPr sz="1400"/>
          </a:pPr>
          <a:endParaRPr lang="ja-JP"/>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50170369611504"/>
          <c:y val="7.3903562588959554E-2"/>
          <c:w val="0.44568398950131244"/>
          <c:h val="0.70867914237992979"/>
        </c:manualLayout>
      </c:layout>
      <c:scatterChart>
        <c:scatterStyle val="lineMarker"/>
        <c:varyColors val="0"/>
        <c:ser>
          <c:idx val="1"/>
          <c:order val="1"/>
          <c:tx>
            <c:strRef>
              <c:f>'[変位グラフ-2.doc の ワークシート]D'!$L$2</c:f>
              <c:strCache>
                <c:ptCount val="1"/>
                <c:pt idx="0">
                  <c:v>d点のY方向の変位</c:v>
                </c:pt>
              </c:strCache>
            </c:strRef>
          </c:tx>
          <c:spPr>
            <a:ln w="19050">
              <a:solidFill>
                <a:schemeClr val="tx1"/>
              </a:solidFill>
            </a:ln>
          </c:spPr>
          <c:marker>
            <c:symbol val="none"/>
          </c:marker>
          <c:xVal>
            <c:numRef>
              <c:f>'[変位グラフ-2.doc の ワークシート]D'!$K$3:$K$126</c:f>
              <c:numCache>
                <c:formatCode>General</c:formatCode>
                <c:ptCount val="124"/>
                <c:pt idx="0">
                  <c:v>0</c:v>
                </c:pt>
                <c:pt idx="1">
                  <c:v>0.10223500000000001</c:v>
                </c:pt>
                <c:pt idx="2">
                  <c:v>0.20446900000000001</c:v>
                </c:pt>
                <c:pt idx="3">
                  <c:v>0.30670399999999998</c:v>
                </c:pt>
                <c:pt idx="4">
                  <c:v>0.40893800000000002</c:v>
                </c:pt>
                <c:pt idx="5">
                  <c:v>0.51116899999999998</c:v>
                </c:pt>
                <c:pt idx="6">
                  <c:v>0.61338099999999995</c:v>
                </c:pt>
                <c:pt idx="7">
                  <c:v>0.71559399999999995</c:v>
                </c:pt>
                <c:pt idx="8">
                  <c:v>0.81781099999999995</c:v>
                </c:pt>
                <c:pt idx="9">
                  <c:v>0.92001599999999994</c:v>
                </c:pt>
                <c:pt idx="10">
                  <c:v>1.0222199999999999</c:v>
                </c:pt>
                <c:pt idx="11">
                  <c:v>1.1244400000000001</c:v>
                </c:pt>
                <c:pt idx="12">
                  <c:v>1.2266699999999999</c:v>
                </c:pt>
                <c:pt idx="13">
                  <c:v>1.32887</c:v>
                </c:pt>
                <c:pt idx="14">
                  <c:v>1.4310499999999999</c:v>
                </c:pt>
                <c:pt idx="15">
                  <c:v>1.5332699999999999</c:v>
                </c:pt>
                <c:pt idx="16">
                  <c:v>1.6354599999999999</c:v>
                </c:pt>
                <c:pt idx="17">
                  <c:v>1.73767</c:v>
                </c:pt>
                <c:pt idx="18">
                  <c:v>1.83989</c:v>
                </c:pt>
                <c:pt idx="19">
                  <c:v>1.9420900000000001</c:v>
                </c:pt>
                <c:pt idx="20">
                  <c:v>2.0442900000000002</c:v>
                </c:pt>
                <c:pt idx="21">
                  <c:v>2.1464599999999998</c:v>
                </c:pt>
                <c:pt idx="22">
                  <c:v>2.2486000000000002</c:v>
                </c:pt>
                <c:pt idx="23">
                  <c:v>2.3507099999999999</c:v>
                </c:pt>
                <c:pt idx="24">
                  <c:v>2.4527800000000002</c:v>
                </c:pt>
                <c:pt idx="25">
                  <c:v>2.55484</c:v>
                </c:pt>
                <c:pt idx="26">
                  <c:v>2.6568999999999998</c:v>
                </c:pt>
                <c:pt idx="27">
                  <c:v>2.7589199999999998</c:v>
                </c:pt>
                <c:pt idx="28">
                  <c:v>2.86084</c:v>
                </c:pt>
                <c:pt idx="29">
                  <c:v>2.96252</c:v>
                </c:pt>
                <c:pt idx="30">
                  <c:v>3.0629400000000002</c:v>
                </c:pt>
                <c:pt idx="31">
                  <c:v>3.1620699999999999</c:v>
                </c:pt>
                <c:pt idx="32">
                  <c:v>3.2601800000000001</c:v>
                </c:pt>
                <c:pt idx="33">
                  <c:v>3.3573499999999998</c:v>
                </c:pt>
                <c:pt idx="34">
                  <c:v>3.4540199999999999</c:v>
                </c:pt>
                <c:pt idx="35">
                  <c:v>3.5503100000000001</c:v>
                </c:pt>
                <c:pt idx="36">
                  <c:v>3.6473300000000002</c:v>
                </c:pt>
                <c:pt idx="37">
                  <c:v>3.7322700000000002</c:v>
                </c:pt>
                <c:pt idx="38">
                  <c:v>3.8086700000000002</c:v>
                </c:pt>
                <c:pt idx="39">
                  <c:v>3.8843299999999998</c:v>
                </c:pt>
                <c:pt idx="40">
                  <c:v>3.9604900000000001</c:v>
                </c:pt>
                <c:pt idx="41">
                  <c:v>4.0342200000000004</c:v>
                </c:pt>
                <c:pt idx="42">
                  <c:v>4.1044999999999998</c:v>
                </c:pt>
                <c:pt idx="43">
                  <c:v>4.1730600000000004</c:v>
                </c:pt>
                <c:pt idx="44">
                  <c:v>4.2404599999999997</c:v>
                </c:pt>
                <c:pt idx="45">
                  <c:v>4.3076699999999999</c:v>
                </c:pt>
                <c:pt idx="46">
                  <c:v>4.37521</c:v>
                </c:pt>
                <c:pt idx="47">
                  <c:v>4.4439299999999999</c:v>
                </c:pt>
                <c:pt idx="48">
                  <c:v>4.5145999999999997</c:v>
                </c:pt>
                <c:pt idx="49">
                  <c:v>4.5869799999999996</c:v>
                </c:pt>
                <c:pt idx="50">
                  <c:v>4.6611500000000001</c:v>
                </c:pt>
                <c:pt idx="51">
                  <c:v>4.7367800000000004</c:v>
                </c:pt>
                <c:pt idx="52">
                  <c:v>4.81311</c:v>
                </c:pt>
                <c:pt idx="53">
                  <c:v>4.8895900000000001</c:v>
                </c:pt>
                <c:pt idx="54">
                  <c:v>4.9664200000000003</c:v>
                </c:pt>
                <c:pt idx="55">
                  <c:v>5.0434799999999997</c:v>
                </c:pt>
                <c:pt idx="56">
                  <c:v>5.1212499999999999</c:v>
                </c:pt>
                <c:pt idx="57">
                  <c:v>5.1996700000000002</c:v>
                </c:pt>
                <c:pt idx="58">
                  <c:v>5.2787199999999999</c:v>
                </c:pt>
                <c:pt idx="59">
                  <c:v>5.3581099999999999</c:v>
                </c:pt>
                <c:pt idx="60">
                  <c:v>5.4377599999999999</c:v>
                </c:pt>
                <c:pt idx="61">
                  <c:v>5.5180499999999997</c:v>
                </c:pt>
                <c:pt idx="62">
                  <c:v>5.5983700000000001</c:v>
                </c:pt>
                <c:pt idx="63">
                  <c:v>5.6791700000000001</c:v>
                </c:pt>
                <c:pt idx="64">
                  <c:v>5.7606999999999999</c:v>
                </c:pt>
                <c:pt idx="65">
                  <c:v>5.8428599999999999</c:v>
                </c:pt>
                <c:pt idx="66">
                  <c:v>5.9255100000000001</c:v>
                </c:pt>
                <c:pt idx="67">
                  <c:v>6.0086399999999998</c:v>
                </c:pt>
                <c:pt idx="68">
                  <c:v>6.0922799999999997</c:v>
                </c:pt>
                <c:pt idx="69">
                  <c:v>6.17631</c:v>
                </c:pt>
                <c:pt idx="70">
                  <c:v>6.2610999999999999</c:v>
                </c:pt>
                <c:pt idx="71">
                  <c:v>6.34605</c:v>
                </c:pt>
                <c:pt idx="72">
                  <c:v>6.4312399999999998</c:v>
                </c:pt>
                <c:pt idx="73">
                  <c:v>6.5167799999999998</c:v>
                </c:pt>
                <c:pt idx="74">
                  <c:v>6.6025400000000003</c:v>
                </c:pt>
                <c:pt idx="75">
                  <c:v>6.6885599999999998</c:v>
                </c:pt>
                <c:pt idx="76">
                  <c:v>6.7744799999999996</c:v>
                </c:pt>
                <c:pt idx="77">
                  <c:v>6.8601900000000002</c:v>
                </c:pt>
                <c:pt idx="78">
                  <c:v>6.9458299999999999</c:v>
                </c:pt>
                <c:pt idx="79">
                  <c:v>7.0311000000000003</c:v>
                </c:pt>
                <c:pt idx="80">
                  <c:v>7.1162799999999997</c:v>
                </c:pt>
                <c:pt idx="81">
                  <c:v>7.20106</c:v>
                </c:pt>
                <c:pt idx="82">
                  <c:v>7.28559</c:v>
                </c:pt>
                <c:pt idx="83">
                  <c:v>7.36972</c:v>
                </c:pt>
                <c:pt idx="84">
                  <c:v>7.45322</c:v>
                </c:pt>
                <c:pt idx="85">
                  <c:v>7.5364300000000002</c:v>
                </c:pt>
                <c:pt idx="86">
                  <c:v>7.6191500000000003</c:v>
                </c:pt>
                <c:pt idx="87">
                  <c:v>7.7015399999999996</c:v>
                </c:pt>
                <c:pt idx="88">
                  <c:v>7.7834899999999996</c:v>
                </c:pt>
                <c:pt idx="89">
                  <c:v>7.8648999999999996</c:v>
                </c:pt>
                <c:pt idx="90">
                  <c:v>7.9455900000000002</c:v>
                </c:pt>
                <c:pt idx="91">
                  <c:v>8.0259499999999999</c:v>
                </c:pt>
                <c:pt idx="92">
                  <c:v>8.1059699999999992</c:v>
                </c:pt>
                <c:pt idx="93">
                  <c:v>8.1853200000000008</c:v>
                </c:pt>
                <c:pt idx="94">
                  <c:v>8.26417</c:v>
                </c:pt>
                <c:pt idx="95">
                  <c:v>8.3421199999999995</c:v>
                </c:pt>
                <c:pt idx="96">
                  <c:v>8.4190299999999993</c:v>
                </c:pt>
                <c:pt idx="97">
                  <c:v>8.4947099999999995</c:v>
                </c:pt>
                <c:pt idx="98">
                  <c:v>8.5692900000000005</c:v>
                </c:pt>
                <c:pt idx="99">
                  <c:v>8.6424400000000006</c:v>
                </c:pt>
                <c:pt idx="100">
                  <c:v>8.7141999999999999</c:v>
                </c:pt>
                <c:pt idx="101">
                  <c:v>8.7843800000000005</c:v>
                </c:pt>
                <c:pt idx="102">
                  <c:v>8.8532799999999998</c:v>
                </c:pt>
                <c:pt idx="103">
                  <c:v>8.9211799999999997</c:v>
                </c:pt>
                <c:pt idx="104">
                  <c:v>8.9878300000000007</c:v>
                </c:pt>
                <c:pt idx="105">
                  <c:v>9.0529700000000002</c:v>
                </c:pt>
                <c:pt idx="106">
                  <c:v>9.1166800000000006</c:v>
                </c:pt>
                <c:pt idx="107">
                  <c:v>9.1786700000000003</c:v>
                </c:pt>
                <c:pt idx="108">
                  <c:v>9.2387800000000002</c:v>
                </c:pt>
                <c:pt idx="109">
                  <c:v>9.2968399999999995</c:v>
                </c:pt>
                <c:pt idx="110">
                  <c:v>9.3526000000000007</c:v>
                </c:pt>
                <c:pt idx="111">
                  <c:v>9.4058799999999998</c:v>
                </c:pt>
                <c:pt idx="112">
                  <c:v>9.4565199999999994</c:v>
                </c:pt>
                <c:pt idx="113">
                  <c:v>9.5038099999999996</c:v>
                </c:pt>
                <c:pt idx="114">
                  <c:v>9.5481200000000008</c:v>
                </c:pt>
                <c:pt idx="115">
                  <c:v>9.5890500000000003</c:v>
                </c:pt>
                <c:pt idx="116">
                  <c:v>9.6268999999999991</c:v>
                </c:pt>
                <c:pt idx="117">
                  <c:v>9.6615000000000002</c:v>
                </c:pt>
                <c:pt idx="118">
                  <c:v>9.6927699999999994</c:v>
                </c:pt>
                <c:pt idx="119">
                  <c:v>9.7214200000000002</c:v>
                </c:pt>
                <c:pt idx="120">
                  <c:v>9.7474900000000009</c:v>
                </c:pt>
                <c:pt idx="121">
                  <c:v>9.7708899999999996</c:v>
                </c:pt>
                <c:pt idx="122">
                  <c:v>9.7918199999999995</c:v>
                </c:pt>
                <c:pt idx="123">
                  <c:v>9.8098200000000002</c:v>
                </c:pt>
              </c:numCache>
            </c:numRef>
          </c:xVal>
          <c:yVal>
            <c:numRef>
              <c:f>'[変位グラフ-2.doc の ワークシート]D'!$L$3:$L$126</c:f>
              <c:numCache>
                <c:formatCode>0.00E+00</c:formatCode>
                <c:ptCount val="124"/>
                <c:pt idx="0" formatCode="General">
                  <c:v>0</c:v>
                </c:pt>
                <c:pt idx="1">
                  <c:v>3846.94</c:v>
                </c:pt>
                <c:pt idx="2">
                  <c:v>7693.89</c:v>
                </c:pt>
                <c:pt idx="3">
                  <c:v>11540.8</c:v>
                </c:pt>
                <c:pt idx="4">
                  <c:v>15387.8</c:v>
                </c:pt>
                <c:pt idx="5">
                  <c:v>19234.599999999999</c:v>
                </c:pt>
                <c:pt idx="6">
                  <c:v>23081.1</c:v>
                </c:pt>
                <c:pt idx="7">
                  <c:v>26927.5</c:v>
                </c:pt>
                <c:pt idx="8">
                  <c:v>30773.8</c:v>
                </c:pt>
                <c:pt idx="9">
                  <c:v>34619.5</c:v>
                </c:pt>
                <c:pt idx="10">
                  <c:v>38464.699999999997</c:v>
                </c:pt>
                <c:pt idx="11">
                  <c:v>42309.4</c:v>
                </c:pt>
                <c:pt idx="12">
                  <c:v>46153.599999999999</c:v>
                </c:pt>
                <c:pt idx="13">
                  <c:v>49996.9</c:v>
                </c:pt>
                <c:pt idx="14">
                  <c:v>53839.5</c:v>
                </c:pt>
                <c:pt idx="15">
                  <c:v>57681.599999999999</c:v>
                </c:pt>
                <c:pt idx="16">
                  <c:v>61523.1</c:v>
                </c:pt>
                <c:pt idx="17">
                  <c:v>65363.7</c:v>
                </c:pt>
                <c:pt idx="18">
                  <c:v>69203.5</c:v>
                </c:pt>
                <c:pt idx="19">
                  <c:v>73042.100000000006</c:v>
                </c:pt>
                <c:pt idx="20">
                  <c:v>76879.8</c:v>
                </c:pt>
                <c:pt idx="21">
                  <c:v>80716.600000000006</c:v>
                </c:pt>
                <c:pt idx="22">
                  <c:v>84552.2</c:v>
                </c:pt>
                <c:pt idx="23">
                  <c:v>88386.6</c:v>
                </c:pt>
                <c:pt idx="24">
                  <c:v>92219.3</c:v>
                </c:pt>
                <c:pt idx="25">
                  <c:v>96050</c:v>
                </c:pt>
                <c:pt idx="26">
                  <c:v>99879.2</c:v>
                </c:pt>
                <c:pt idx="27">
                  <c:v>103707</c:v>
                </c:pt>
                <c:pt idx="28">
                  <c:v>107532</c:v>
                </c:pt>
                <c:pt idx="29">
                  <c:v>111351</c:v>
                </c:pt>
                <c:pt idx="30">
                  <c:v>115146</c:v>
                </c:pt>
                <c:pt idx="31">
                  <c:v>118918</c:v>
                </c:pt>
                <c:pt idx="32">
                  <c:v>122674</c:v>
                </c:pt>
                <c:pt idx="33">
                  <c:v>126415</c:v>
                </c:pt>
                <c:pt idx="34">
                  <c:v>130148</c:v>
                </c:pt>
                <c:pt idx="35">
                  <c:v>133871</c:v>
                </c:pt>
                <c:pt idx="36">
                  <c:v>137536</c:v>
                </c:pt>
                <c:pt idx="37">
                  <c:v>140394</c:v>
                </c:pt>
                <c:pt idx="38">
                  <c:v>142872</c:v>
                </c:pt>
                <c:pt idx="39">
                  <c:v>145249</c:v>
                </c:pt>
                <c:pt idx="40">
                  <c:v>147557</c:v>
                </c:pt>
                <c:pt idx="41">
                  <c:v>149727</c:v>
                </c:pt>
                <c:pt idx="42">
                  <c:v>151746</c:v>
                </c:pt>
                <c:pt idx="43">
                  <c:v>153669</c:v>
                </c:pt>
                <c:pt idx="44">
                  <c:v>155522</c:v>
                </c:pt>
                <c:pt idx="45">
                  <c:v>157336</c:v>
                </c:pt>
                <c:pt idx="46">
                  <c:v>159122</c:v>
                </c:pt>
                <c:pt idx="47">
                  <c:v>160881</c:v>
                </c:pt>
                <c:pt idx="48">
                  <c:v>162614</c:v>
                </c:pt>
                <c:pt idx="49">
                  <c:v>164325</c:v>
                </c:pt>
                <c:pt idx="50">
                  <c:v>166013</c:v>
                </c:pt>
                <c:pt idx="51">
                  <c:v>167676</c:v>
                </c:pt>
                <c:pt idx="52">
                  <c:v>169296</c:v>
                </c:pt>
                <c:pt idx="53">
                  <c:v>170872</c:v>
                </c:pt>
                <c:pt idx="54">
                  <c:v>172416</c:v>
                </c:pt>
                <c:pt idx="55">
                  <c:v>173929</c:v>
                </c:pt>
                <c:pt idx="56">
                  <c:v>175410</c:v>
                </c:pt>
                <c:pt idx="57">
                  <c:v>176864</c:v>
                </c:pt>
                <c:pt idx="58">
                  <c:v>178294</c:v>
                </c:pt>
                <c:pt idx="59">
                  <c:v>179703</c:v>
                </c:pt>
                <c:pt idx="60">
                  <c:v>181094</c:v>
                </c:pt>
                <c:pt idx="61">
                  <c:v>182467</c:v>
                </c:pt>
                <c:pt idx="62">
                  <c:v>183819</c:v>
                </c:pt>
                <c:pt idx="63">
                  <c:v>185156</c:v>
                </c:pt>
                <c:pt idx="64">
                  <c:v>186478</c:v>
                </c:pt>
                <c:pt idx="65">
                  <c:v>187786</c:v>
                </c:pt>
                <c:pt idx="66">
                  <c:v>189083</c:v>
                </c:pt>
                <c:pt idx="67">
                  <c:v>190369</c:v>
                </c:pt>
                <c:pt idx="68">
                  <c:v>191644</c:v>
                </c:pt>
                <c:pt idx="69">
                  <c:v>192906</c:v>
                </c:pt>
                <c:pt idx="70">
                  <c:v>194154</c:v>
                </c:pt>
                <c:pt idx="71">
                  <c:v>195389</c:v>
                </c:pt>
                <c:pt idx="72">
                  <c:v>196610</c:v>
                </c:pt>
                <c:pt idx="73">
                  <c:v>197817</c:v>
                </c:pt>
                <c:pt idx="74">
                  <c:v>199014</c:v>
                </c:pt>
                <c:pt idx="75">
                  <c:v>200198</c:v>
                </c:pt>
                <c:pt idx="76">
                  <c:v>201372</c:v>
                </c:pt>
                <c:pt idx="77">
                  <c:v>202536</c:v>
                </c:pt>
                <c:pt idx="78">
                  <c:v>203690</c:v>
                </c:pt>
                <c:pt idx="79">
                  <c:v>204836</c:v>
                </c:pt>
                <c:pt idx="80">
                  <c:v>205973</c:v>
                </c:pt>
                <c:pt idx="81">
                  <c:v>207101</c:v>
                </c:pt>
                <c:pt idx="82">
                  <c:v>208223</c:v>
                </c:pt>
                <c:pt idx="83">
                  <c:v>209337</c:v>
                </c:pt>
                <c:pt idx="84">
                  <c:v>210443</c:v>
                </c:pt>
                <c:pt idx="85">
                  <c:v>211543</c:v>
                </c:pt>
                <c:pt idx="86">
                  <c:v>212635</c:v>
                </c:pt>
                <c:pt idx="87">
                  <c:v>213721</c:v>
                </c:pt>
                <c:pt idx="88">
                  <c:v>214800</c:v>
                </c:pt>
                <c:pt idx="89">
                  <c:v>215871</c:v>
                </c:pt>
                <c:pt idx="90">
                  <c:v>216932</c:v>
                </c:pt>
                <c:pt idx="91">
                  <c:v>217983</c:v>
                </c:pt>
                <c:pt idx="92">
                  <c:v>219025</c:v>
                </c:pt>
                <c:pt idx="93">
                  <c:v>220058</c:v>
                </c:pt>
                <c:pt idx="94">
                  <c:v>221082</c:v>
                </c:pt>
                <c:pt idx="95">
                  <c:v>222096</c:v>
                </c:pt>
                <c:pt idx="96">
                  <c:v>223099</c:v>
                </c:pt>
                <c:pt idx="97">
                  <c:v>224093</c:v>
                </c:pt>
                <c:pt idx="98">
                  <c:v>225077</c:v>
                </c:pt>
                <c:pt idx="99">
                  <c:v>226050</c:v>
                </c:pt>
                <c:pt idx="100">
                  <c:v>227012</c:v>
                </c:pt>
                <c:pt idx="101">
                  <c:v>227962</c:v>
                </c:pt>
                <c:pt idx="102">
                  <c:v>228902</c:v>
                </c:pt>
                <c:pt idx="103">
                  <c:v>229832</c:v>
                </c:pt>
                <c:pt idx="104">
                  <c:v>230753</c:v>
                </c:pt>
                <c:pt idx="105">
                  <c:v>231664</c:v>
                </c:pt>
                <c:pt idx="106">
                  <c:v>232565</c:v>
                </c:pt>
                <c:pt idx="107">
                  <c:v>233454</c:v>
                </c:pt>
                <c:pt idx="108">
                  <c:v>234333</c:v>
                </c:pt>
                <c:pt idx="109">
                  <c:v>235200</c:v>
                </c:pt>
                <c:pt idx="110">
                  <c:v>236054</c:v>
                </c:pt>
                <c:pt idx="111">
                  <c:v>236894</c:v>
                </c:pt>
                <c:pt idx="112">
                  <c:v>237721</c:v>
                </c:pt>
                <c:pt idx="113">
                  <c:v>238533</c:v>
                </c:pt>
                <c:pt idx="114">
                  <c:v>239330</c:v>
                </c:pt>
                <c:pt idx="115">
                  <c:v>240112</c:v>
                </c:pt>
                <c:pt idx="116">
                  <c:v>240881</c:v>
                </c:pt>
                <c:pt idx="117">
                  <c:v>241636</c:v>
                </c:pt>
                <c:pt idx="118">
                  <c:v>242378</c:v>
                </c:pt>
                <c:pt idx="119">
                  <c:v>243108</c:v>
                </c:pt>
                <c:pt idx="120">
                  <c:v>243830</c:v>
                </c:pt>
                <c:pt idx="121">
                  <c:v>244542</c:v>
                </c:pt>
                <c:pt idx="122">
                  <c:v>245246</c:v>
                </c:pt>
                <c:pt idx="123">
                  <c:v>245943</c:v>
                </c:pt>
              </c:numCache>
            </c:numRef>
          </c:yVal>
          <c:smooth val="0"/>
        </c:ser>
        <c:ser>
          <c:idx val="2"/>
          <c:order val="2"/>
          <c:tx>
            <c:strRef>
              <c:f>'[変位グラフ-2.doc の ワークシート]E'!$T$2:$T$3</c:f>
              <c:strCache>
                <c:ptCount val="1"/>
                <c:pt idx="0">
                  <c:v>e点のＹ方向の変位</c:v>
                </c:pt>
              </c:strCache>
            </c:strRef>
          </c:tx>
          <c:spPr>
            <a:ln w="12700">
              <a:solidFill>
                <a:schemeClr val="tx1"/>
              </a:solidFill>
              <a:prstDash val="lgDash"/>
            </a:ln>
          </c:spPr>
          <c:marker>
            <c:symbol val="none"/>
          </c:marker>
          <c:xVal>
            <c:numRef>
              <c:f>'[変位グラフ-2.doc の ワークシート]E'!$S$4:$S$126</c:f>
              <c:numCache>
                <c:formatCode>General</c:formatCode>
                <c:ptCount val="123"/>
                <c:pt idx="0">
                  <c:v>9.0528499999999998E-2</c:v>
                </c:pt>
                <c:pt idx="1">
                  <c:v>0.181057</c:v>
                </c:pt>
                <c:pt idx="2">
                  <c:v>0.27158599999999999</c:v>
                </c:pt>
                <c:pt idx="3">
                  <c:v>0.36211399999999999</c:v>
                </c:pt>
                <c:pt idx="4">
                  <c:v>0.45264100000000002</c:v>
                </c:pt>
                <c:pt idx="5">
                  <c:v>0.54316399999999998</c:v>
                </c:pt>
                <c:pt idx="6">
                  <c:v>0.633687</c:v>
                </c:pt>
                <c:pt idx="7">
                  <c:v>0.72420099999999998</c:v>
                </c:pt>
                <c:pt idx="8">
                  <c:v>0.81470600000000004</c:v>
                </c:pt>
                <c:pt idx="9">
                  <c:v>0.90520500000000004</c:v>
                </c:pt>
                <c:pt idx="10">
                  <c:v>0.995699</c:v>
                </c:pt>
                <c:pt idx="11">
                  <c:v>1.08619</c:v>
                </c:pt>
                <c:pt idx="12">
                  <c:v>1.17665</c:v>
                </c:pt>
                <c:pt idx="13">
                  <c:v>1.26711</c:v>
                </c:pt>
                <c:pt idx="14">
                  <c:v>1.3575600000000001</c:v>
                </c:pt>
                <c:pt idx="15">
                  <c:v>1.4480299999999999</c:v>
                </c:pt>
                <c:pt idx="16">
                  <c:v>1.5384899999999999</c:v>
                </c:pt>
                <c:pt idx="17">
                  <c:v>1.6289400000000001</c:v>
                </c:pt>
                <c:pt idx="18">
                  <c:v>1.7193700000000001</c:v>
                </c:pt>
                <c:pt idx="19">
                  <c:v>1.8097799999999999</c:v>
                </c:pt>
                <c:pt idx="20">
                  <c:v>1.90018</c:v>
                </c:pt>
                <c:pt idx="21">
                  <c:v>1.99055</c:v>
                </c:pt>
                <c:pt idx="22">
                  <c:v>2.0809099999999998</c:v>
                </c:pt>
                <c:pt idx="23">
                  <c:v>2.1712500000000001</c:v>
                </c:pt>
                <c:pt idx="24">
                  <c:v>2.2615500000000002</c:v>
                </c:pt>
                <c:pt idx="25">
                  <c:v>2.35182</c:v>
                </c:pt>
                <c:pt idx="26">
                  <c:v>2.4420600000000001</c:v>
                </c:pt>
                <c:pt idx="27">
                  <c:v>2.53227</c:v>
                </c:pt>
                <c:pt idx="28">
                  <c:v>2.6223999999999998</c:v>
                </c:pt>
                <c:pt idx="29">
                  <c:v>2.7122199999999999</c:v>
                </c:pt>
                <c:pt idx="30">
                  <c:v>2.8017699999999999</c:v>
                </c:pt>
                <c:pt idx="31">
                  <c:v>2.8911799999999999</c:v>
                </c:pt>
                <c:pt idx="32">
                  <c:v>2.9805000000000001</c:v>
                </c:pt>
                <c:pt idx="33">
                  <c:v>3.06975</c:v>
                </c:pt>
                <c:pt idx="34">
                  <c:v>3.1589100000000001</c:v>
                </c:pt>
                <c:pt idx="35">
                  <c:v>3.2472599999999998</c:v>
                </c:pt>
                <c:pt idx="36">
                  <c:v>3.3182</c:v>
                </c:pt>
                <c:pt idx="37">
                  <c:v>3.3816199999999998</c:v>
                </c:pt>
                <c:pt idx="38">
                  <c:v>3.4435600000000002</c:v>
                </c:pt>
                <c:pt idx="39">
                  <c:v>3.5046400000000002</c:v>
                </c:pt>
                <c:pt idx="40">
                  <c:v>3.5632100000000002</c:v>
                </c:pt>
                <c:pt idx="41">
                  <c:v>3.6192000000000002</c:v>
                </c:pt>
                <c:pt idx="42">
                  <c:v>3.6735600000000002</c:v>
                </c:pt>
                <c:pt idx="43">
                  <c:v>3.7267899999999998</c:v>
                </c:pt>
                <c:pt idx="44">
                  <c:v>3.77956</c:v>
                </c:pt>
                <c:pt idx="45">
                  <c:v>3.8320500000000002</c:v>
                </c:pt>
                <c:pt idx="46">
                  <c:v>3.8845000000000001</c:v>
                </c:pt>
                <c:pt idx="47">
                  <c:v>3.93702</c:v>
                </c:pt>
                <c:pt idx="48">
                  <c:v>3.9898400000000001</c:v>
                </c:pt>
                <c:pt idx="49">
                  <c:v>4.04345</c:v>
                </c:pt>
                <c:pt idx="50">
                  <c:v>4.09788</c:v>
                </c:pt>
                <c:pt idx="51">
                  <c:v>4.1534500000000003</c:v>
                </c:pt>
                <c:pt idx="52">
                  <c:v>4.2094899999999997</c:v>
                </c:pt>
                <c:pt idx="53">
                  <c:v>4.2661899999999999</c:v>
                </c:pt>
                <c:pt idx="54">
                  <c:v>4.3234599999999999</c:v>
                </c:pt>
                <c:pt idx="55">
                  <c:v>4.3815600000000003</c:v>
                </c:pt>
                <c:pt idx="56">
                  <c:v>4.4403899999999998</c:v>
                </c:pt>
                <c:pt idx="57">
                  <c:v>4.4998399999999998</c:v>
                </c:pt>
                <c:pt idx="58">
                  <c:v>4.5597200000000004</c:v>
                </c:pt>
                <c:pt idx="59">
                  <c:v>4.62</c:v>
                </c:pt>
                <c:pt idx="60">
                  <c:v>4.6809799999999999</c:v>
                </c:pt>
                <c:pt idx="61">
                  <c:v>4.7440600000000002</c:v>
                </c:pt>
                <c:pt idx="62">
                  <c:v>4.8079400000000003</c:v>
                </c:pt>
                <c:pt idx="63">
                  <c:v>4.8728100000000003</c:v>
                </c:pt>
                <c:pt idx="64">
                  <c:v>4.9385899999999996</c:v>
                </c:pt>
                <c:pt idx="65">
                  <c:v>5.0051500000000004</c:v>
                </c:pt>
                <c:pt idx="66">
                  <c:v>5.0723099999999999</c:v>
                </c:pt>
                <c:pt idx="67">
                  <c:v>5.1400399999999999</c:v>
                </c:pt>
                <c:pt idx="68">
                  <c:v>5.2082899999999999</c:v>
                </c:pt>
                <c:pt idx="69">
                  <c:v>5.2773700000000003</c:v>
                </c:pt>
                <c:pt idx="70">
                  <c:v>5.3468900000000001</c:v>
                </c:pt>
                <c:pt idx="71">
                  <c:v>5.4169900000000002</c:v>
                </c:pt>
                <c:pt idx="72">
                  <c:v>5.4877500000000001</c:v>
                </c:pt>
                <c:pt idx="73">
                  <c:v>5.55905</c:v>
                </c:pt>
                <c:pt idx="74">
                  <c:v>5.6312100000000003</c:v>
                </c:pt>
                <c:pt idx="75">
                  <c:v>5.7038500000000001</c:v>
                </c:pt>
                <c:pt idx="76">
                  <c:v>5.7770400000000004</c:v>
                </c:pt>
                <c:pt idx="77">
                  <c:v>5.8507400000000001</c:v>
                </c:pt>
                <c:pt idx="78">
                  <c:v>5.9247300000000003</c:v>
                </c:pt>
                <c:pt idx="79">
                  <c:v>5.9990199999999998</c:v>
                </c:pt>
                <c:pt idx="80">
                  <c:v>6.0741399999999999</c:v>
                </c:pt>
                <c:pt idx="81">
                  <c:v>6.1494999999999997</c:v>
                </c:pt>
                <c:pt idx="82">
                  <c:v>6.2250399999999999</c:v>
                </c:pt>
                <c:pt idx="83">
                  <c:v>6.3008300000000004</c:v>
                </c:pt>
                <c:pt idx="84">
                  <c:v>6.3767500000000004</c:v>
                </c:pt>
                <c:pt idx="85">
                  <c:v>6.45275</c:v>
                </c:pt>
                <c:pt idx="86">
                  <c:v>6.52888</c:v>
                </c:pt>
                <c:pt idx="87">
                  <c:v>6.6050599999999999</c:v>
                </c:pt>
                <c:pt idx="88">
                  <c:v>6.6814200000000001</c:v>
                </c:pt>
                <c:pt idx="89">
                  <c:v>6.7579099999999999</c:v>
                </c:pt>
                <c:pt idx="90">
                  <c:v>6.8346400000000003</c:v>
                </c:pt>
                <c:pt idx="91">
                  <c:v>6.9115900000000003</c:v>
                </c:pt>
                <c:pt idx="92">
                  <c:v>6.9887100000000002</c:v>
                </c:pt>
                <c:pt idx="93">
                  <c:v>7.0660400000000001</c:v>
                </c:pt>
                <c:pt idx="94">
                  <c:v>7.14337</c:v>
                </c:pt>
                <c:pt idx="95">
                  <c:v>7.2207100000000004</c:v>
                </c:pt>
                <c:pt idx="96">
                  <c:v>7.2979599999999998</c:v>
                </c:pt>
                <c:pt idx="97">
                  <c:v>7.3750799999999996</c:v>
                </c:pt>
                <c:pt idx="98">
                  <c:v>7.4520799999999996</c:v>
                </c:pt>
                <c:pt idx="99">
                  <c:v>7.5289700000000002</c:v>
                </c:pt>
                <c:pt idx="100">
                  <c:v>7.6055099999999998</c:v>
                </c:pt>
                <c:pt idx="101">
                  <c:v>7.6818099999999996</c:v>
                </c:pt>
                <c:pt idx="102">
                  <c:v>7.7579500000000001</c:v>
                </c:pt>
                <c:pt idx="103">
                  <c:v>7.8338099999999997</c:v>
                </c:pt>
                <c:pt idx="104">
                  <c:v>7.9097799999999996</c:v>
                </c:pt>
                <c:pt idx="105">
                  <c:v>7.9856199999999999</c:v>
                </c:pt>
                <c:pt idx="106">
                  <c:v>8.0609999999999999</c:v>
                </c:pt>
                <c:pt idx="107">
                  <c:v>8.1358599999999992</c:v>
                </c:pt>
                <c:pt idx="108">
                  <c:v>8.2101400000000009</c:v>
                </c:pt>
                <c:pt idx="109">
                  <c:v>8.2837399999999999</c:v>
                </c:pt>
                <c:pt idx="110">
                  <c:v>8.3566000000000003</c:v>
                </c:pt>
                <c:pt idx="111">
                  <c:v>8.4285800000000002</c:v>
                </c:pt>
                <c:pt idx="112">
                  <c:v>8.4995600000000007</c:v>
                </c:pt>
                <c:pt idx="113">
                  <c:v>8.5696100000000008</c:v>
                </c:pt>
                <c:pt idx="114">
                  <c:v>8.6386299999999991</c:v>
                </c:pt>
                <c:pt idx="115">
                  <c:v>8.70669</c:v>
                </c:pt>
                <c:pt idx="116">
                  <c:v>8.7737700000000007</c:v>
                </c:pt>
                <c:pt idx="117">
                  <c:v>8.8398800000000008</c:v>
                </c:pt>
                <c:pt idx="118">
                  <c:v>8.9053599999999999</c:v>
                </c:pt>
                <c:pt idx="119">
                  <c:v>8.9703700000000008</c:v>
                </c:pt>
                <c:pt idx="120">
                  <c:v>9.0348600000000001</c:v>
                </c:pt>
                <c:pt idx="121">
                  <c:v>9.0988500000000005</c:v>
                </c:pt>
                <c:pt idx="122">
                  <c:v>9.1623800000000006</c:v>
                </c:pt>
              </c:numCache>
            </c:numRef>
          </c:xVal>
          <c:yVal>
            <c:numRef>
              <c:f>'[変位グラフ-2.doc の ワークシート]E'!$T$4:$T$126</c:f>
              <c:numCache>
                <c:formatCode>General</c:formatCode>
                <c:ptCount val="123"/>
                <c:pt idx="0">
                  <c:v>3846.94</c:v>
                </c:pt>
                <c:pt idx="1">
                  <c:v>7693.89</c:v>
                </c:pt>
                <c:pt idx="2">
                  <c:v>11540.8</c:v>
                </c:pt>
                <c:pt idx="3">
                  <c:v>15387.8</c:v>
                </c:pt>
                <c:pt idx="4">
                  <c:v>19234.599999999999</c:v>
                </c:pt>
                <c:pt idx="5">
                  <c:v>23081.1</c:v>
                </c:pt>
                <c:pt idx="6">
                  <c:v>26927.5</c:v>
                </c:pt>
                <c:pt idx="7">
                  <c:v>30773.8</c:v>
                </c:pt>
                <c:pt idx="8">
                  <c:v>34619.5</c:v>
                </c:pt>
                <c:pt idx="9">
                  <c:v>38464.699999999997</c:v>
                </c:pt>
                <c:pt idx="10">
                  <c:v>42309.4</c:v>
                </c:pt>
                <c:pt idx="11">
                  <c:v>46153.599999999999</c:v>
                </c:pt>
                <c:pt idx="12">
                  <c:v>49996.9</c:v>
                </c:pt>
                <c:pt idx="13">
                  <c:v>53839.5</c:v>
                </c:pt>
                <c:pt idx="14">
                  <c:v>57681.599999999999</c:v>
                </c:pt>
                <c:pt idx="15">
                  <c:v>61523.1</c:v>
                </c:pt>
                <c:pt idx="16">
                  <c:v>65363.7</c:v>
                </c:pt>
                <c:pt idx="17">
                  <c:v>69203.5</c:v>
                </c:pt>
                <c:pt idx="18">
                  <c:v>73042.100000000006</c:v>
                </c:pt>
                <c:pt idx="19">
                  <c:v>76879.8</c:v>
                </c:pt>
                <c:pt idx="20">
                  <c:v>80716.600000000006</c:v>
                </c:pt>
                <c:pt idx="21">
                  <c:v>84552.2</c:v>
                </c:pt>
                <c:pt idx="22">
                  <c:v>88386.6</c:v>
                </c:pt>
                <c:pt idx="23">
                  <c:v>92219.3</c:v>
                </c:pt>
                <c:pt idx="24">
                  <c:v>96050</c:v>
                </c:pt>
                <c:pt idx="25">
                  <c:v>99879.2</c:v>
                </c:pt>
                <c:pt idx="26">
                  <c:v>103707</c:v>
                </c:pt>
                <c:pt idx="27">
                  <c:v>107532</c:v>
                </c:pt>
                <c:pt idx="28">
                  <c:v>111351</c:v>
                </c:pt>
                <c:pt idx="29">
                  <c:v>115146</c:v>
                </c:pt>
                <c:pt idx="30">
                  <c:v>118918</c:v>
                </c:pt>
                <c:pt idx="31">
                  <c:v>122674</c:v>
                </c:pt>
                <c:pt idx="32">
                  <c:v>126415</c:v>
                </c:pt>
                <c:pt idx="33">
                  <c:v>130148</c:v>
                </c:pt>
                <c:pt idx="34">
                  <c:v>133871</c:v>
                </c:pt>
                <c:pt idx="35">
                  <c:v>137536</c:v>
                </c:pt>
                <c:pt idx="36">
                  <c:v>140394</c:v>
                </c:pt>
                <c:pt idx="37">
                  <c:v>142872</c:v>
                </c:pt>
                <c:pt idx="38">
                  <c:v>145249</c:v>
                </c:pt>
                <c:pt idx="39">
                  <c:v>147557</c:v>
                </c:pt>
                <c:pt idx="40">
                  <c:v>149727</c:v>
                </c:pt>
                <c:pt idx="41">
                  <c:v>151746</c:v>
                </c:pt>
                <c:pt idx="42">
                  <c:v>153669</c:v>
                </c:pt>
                <c:pt idx="43">
                  <c:v>155522</c:v>
                </c:pt>
                <c:pt idx="44">
                  <c:v>157336</c:v>
                </c:pt>
                <c:pt idx="45">
                  <c:v>159122</c:v>
                </c:pt>
                <c:pt idx="46">
                  <c:v>160881</c:v>
                </c:pt>
                <c:pt idx="47">
                  <c:v>162614</c:v>
                </c:pt>
                <c:pt idx="48">
                  <c:v>164325</c:v>
                </c:pt>
                <c:pt idx="49">
                  <c:v>166013</c:v>
                </c:pt>
                <c:pt idx="50">
                  <c:v>167676</c:v>
                </c:pt>
                <c:pt idx="51">
                  <c:v>169296</c:v>
                </c:pt>
                <c:pt idx="52">
                  <c:v>170872</c:v>
                </c:pt>
                <c:pt idx="53">
                  <c:v>172416</c:v>
                </c:pt>
                <c:pt idx="54">
                  <c:v>173929</c:v>
                </c:pt>
                <c:pt idx="55">
                  <c:v>175410</c:v>
                </c:pt>
                <c:pt idx="56">
                  <c:v>176864</c:v>
                </c:pt>
                <c:pt idx="57">
                  <c:v>178294</c:v>
                </c:pt>
                <c:pt idx="58">
                  <c:v>179703</c:v>
                </c:pt>
                <c:pt idx="59">
                  <c:v>181094</c:v>
                </c:pt>
                <c:pt idx="60">
                  <c:v>182467</c:v>
                </c:pt>
                <c:pt idx="61">
                  <c:v>183819</c:v>
                </c:pt>
                <c:pt idx="62">
                  <c:v>185156</c:v>
                </c:pt>
                <c:pt idx="63">
                  <c:v>186478</c:v>
                </c:pt>
                <c:pt idx="64">
                  <c:v>187786</c:v>
                </c:pt>
                <c:pt idx="65">
                  <c:v>189083</c:v>
                </c:pt>
                <c:pt idx="66">
                  <c:v>190369</c:v>
                </c:pt>
                <c:pt idx="67">
                  <c:v>191644</c:v>
                </c:pt>
                <c:pt idx="68">
                  <c:v>192906</c:v>
                </c:pt>
                <c:pt idx="69">
                  <c:v>194154</c:v>
                </c:pt>
                <c:pt idx="70">
                  <c:v>195389</c:v>
                </c:pt>
                <c:pt idx="71">
                  <c:v>196610</c:v>
                </c:pt>
                <c:pt idx="72">
                  <c:v>197817</c:v>
                </c:pt>
                <c:pt idx="73">
                  <c:v>199014</c:v>
                </c:pt>
                <c:pt idx="74">
                  <c:v>200198</c:v>
                </c:pt>
                <c:pt idx="75">
                  <c:v>201372</c:v>
                </c:pt>
                <c:pt idx="76">
                  <c:v>202536</c:v>
                </c:pt>
                <c:pt idx="77">
                  <c:v>203690</c:v>
                </c:pt>
                <c:pt idx="78">
                  <c:v>204836</c:v>
                </c:pt>
                <c:pt idx="79">
                  <c:v>205973</c:v>
                </c:pt>
                <c:pt idx="80">
                  <c:v>207101</c:v>
                </c:pt>
                <c:pt idx="81">
                  <c:v>208223</c:v>
                </c:pt>
                <c:pt idx="82">
                  <c:v>209337</c:v>
                </c:pt>
                <c:pt idx="83">
                  <c:v>210443</c:v>
                </c:pt>
                <c:pt idx="84">
                  <c:v>211543</c:v>
                </c:pt>
                <c:pt idx="85">
                  <c:v>212635</c:v>
                </c:pt>
                <c:pt idx="86">
                  <c:v>213721</c:v>
                </c:pt>
                <c:pt idx="87">
                  <c:v>214800</c:v>
                </c:pt>
                <c:pt idx="88">
                  <c:v>215871</c:v>
                </c:pt>
                <c:pt idx="89">
                  <c:v>216932</c:v>
                </c:pt>
                <c:pt idx="90">
                  <c:v>217983</c:v>
                </c:pt>
                <c:pt idx="91">
                  <c:v>219025</c:v>
                </c:pt>
                <c:pt idx="92">
                  <c:v>220058</c:v>
                </c:pt>
                <c:pt idx="93">
                  <c:v>221082</c:v>
                </c:pt>
                <c:pt idx="94">
                  <c:v>222096</c:v>
                </c:pt>
                <c:pt idx="95">
                  <c:v>223099</c:v>
                </c:pt>
                <c:pt idx="96">
                  <c:v>224093</c:v>
                </c:pt>
                <c:pt idx="97">
                  <c:v>225077</c:v>
                </c:pt>
                <c:pt idx="98">
                  <c:v>226050</c:v>
                </c:pt>
                <c:pt idx="99">
                  <c:v>227012</c:v>
                </c:pt>
                <c:pt idx="100">
                  <c:v>227962</c:v>
                </c:pt>
                <c:pt idx="101">
                  <c:v>228902</c:v>
                </c:pt>
                <c:pt idx="102">
                  <c:v>229832</c:v>
                </c:pt>
                <c:pt idx="103">
                  <c:v>230753</c:v>
                </c:pt>
                <c:pt idx="104">
                  <c:v>231664</c:v>
                </c:pt>
                <c:pt idx="105">
                  <c:v>232565</c:v>
                </c:pt>
                <c:pt idx="106">
                  <c:v>233454</c:v>
                </c:pt>
                <c:pt idx="107">
                  <c:v>234333</c:v>
                </c:pt>
                <c:pt idx="108">
                  <c:v>235200</c:v>
                </c:pt>
                <c:pt idx="109">
                  <c:v>236054</c:v>
                </c:pt>
                <c:pt idx="110">
                  <c:v>236894</c:v>
                </c:pt>
                <c:pt idx="111">
                  <c:v>237721</c:v>
                </c:pt>
                <c:pt idx="112">
                  <c:v>238533</c:v>
                </c:pt>
                <c:pt idx="113">
                  <c:v>239330</c:v>
                </c:pt>
                <c:pt idx="114">
                  <c:v>240112</c:v>
                </c:pt>
                <c:pt idx="115">
                  <c:v>240881</c:v>
                </c:pt>
                <c:pt idx="116">
                  <c:v>241636</c:v>
                </c:pt>
                <c:pt idx="117">
                  <c:v>242378</c:v>
                </c:pt>
                <c:pt idx="118">
                  <c:v>243108</c:v>
                </c:pt>
                <c:pt idx="119">
                  <c:v>243830</c:v>
                </c:pt>
                <c:pt idx="120">
                  <c:v>244542</c:v>
                </c:pt>
                <c:pt idx="121">
                  <c:v>245246</c:v>
                </c:pt>
                <c:pt idx="122">
                  <c:v>245943</c:v>
                </c:pt>
              </c:numCache>
            </c:numRef>
          </c:yVal>
          <c:smooth val="0"/>
        </c:ser>
        <c:ser>
          <c:idx val="0"/>
          <c:order val="0"/>
          <c:tx>
            <c:strRef>
              <c:f>'[変位グラフ-2.doc の ワークシート]E'!$J$3</c:f>
              <c:strCache>
                <c:ptCount val="1"/>
                <c:pt idx="0">
                  <c:v>e点のＺ方向の変位</c:v>
                </c:pt>
              </c:strCache>
            </c:strRef>
          </c:tx>
          <c:spPr>
            <a:ln w="12700">
              <a:solidFill>
                <a:schemeClr val="tx1"/>
              </a:solidFill>
              <a:prstDash val="lgDashDot"/>
            </a:ln>
          </c:spPr>
          <c:marker>
            <c:symbol val="none"/>
          </c:marker>
          <c:xVal>
            <c:numRef>
              <c:f>'[変位グラフ-2.doc の ワークシート]E'!$I$4:$I$126</c:f>
              <c:numCache>
                <c:formatCode>General</c:formatCode>
                <c:ptCount val="123"/>
                <c:pt idx="0">
                  <c:v>1.8493099999999998E-2</c:v>
                </c:pt>
                <c:pt idx="1">
                  <c:v>3.6986199999999997E-2</c:v>
                </c:pt>
                <c:pt idx="2">
                  <c:v>5.5479199999999999E-2</c:v>
                </c:pt>
                <c:pt idx="3">
                  <c:v>7.3972300000000005E-2</c:v>
                </c:pt>
                <c:pt idx="4">
                  <c:v>9.2460100000000003E-2</c:v>
                </c:pt>
                <c:pt idx="5">
                  <c:v>0.11092299999999999</c:v>
                </c:pt>
                <c:pt idx="6">
                  <c:v>0.129387</c:v>
                </c:pt>
                <c:pt idx="7">
                  <c:v>0.147873</c:v>
                </c:pt>
                <c:pt idx="8">
                  <c:v>0.166354</c:v>
                </c:pt>
                <c:pt idx="9">
                  <c:v>0.18485199999999999</c:v>
                </c:pt>
                <c:pt idx="10">
                  <c:v>0.203375</c:v>
                </c:pt>
                <c:pt idx="11">
                  <c:v>0.221946</c:v>
                </c:pt>
                <c:pt idx="12">
                  <c:v>0.24051800000000001</c:v>
                </c:pt>
                <c:pt idx="13">
                  <c:v>0.25907799999999997</c:v>
                </c:pt>
                <c:pt idx="14">
                  <c:v>0.27769300000000002</c:v>
                </c:pt>
                <c:pt idx="15">
                  <c:v>0.296236</c:v>
                </c:pt>
                <c:pt idx="16">
                  <c:v>0.31484400000000001</c:v>
                </c:pt>
                <c:pt idx="17">
                  <c:v>0.33350800000000003</c:v>
                </c:pt>
                <c:pt idx="18">
                  <c:v>0.35221999999999998</c:v>
                </c:pt>
                <c:pt idx="19">
                  <c:v>0.37098100000000001</c:v>
                </c:pt>
                <c:pt idx="20">
                  <c:v>0.38972899999999999</c:v>
                </c:pt>
                <c:pt idx="21">
                  <c:v>0.40849600000000003</c:v>
                </c:pt>
                <c:pt idx="22">
                  <c:v>0.427261</c:v>
                </c:pt>
                <c:pt idx="23">
                  <c:v>0.44598700000000002</c:v>
                </c:pt>
                <c:pt idx="24">
                  <c:v>0.46476800000000001</c:v>
                </c:pt>
                <c:pt idx="25">
                  <c:v>0.48362300000000003</c:v>
                </c:pt>
                <c:pt idx="26">
                  <c:v>0.50248300000000001</c:v>
                </c:pt>
                <c:pt idx="27">
                  <c:v>0.52124099999999995</c:v>
                </c:pt>
                <c:pt idx="28">
                  <c:v>0.53971400000000003</c:v>
                </c:pt>
                <c:pt idx="29">
                  <c:v>0.55636600000000003</c:v>
                </c:pt>
                <c:pt idx="30">
                  <c:v>0.57116299999999998</c:v>
                </c:pt>
                <c:pt idx="31">
                  <c:v>0.58436999999999995</c:v>
                </c:pt>
                <c:pt idx="32">
                  <c:v>0.59601400000000004</c:v>
                </c:pt>
                <c:pt idx="33">
                  <c:v>0.60693799999999998</c:v>
                </c:pt>
                <c:pt idx="34">
                  <c:v>0.61735799999999996</c:v>
                </c:pt>
                <c:pt idx="35">
                  <c:v>0.630629</c:v>
                </c:pt>
                <c:pt idx="36">
                  <c:v>0.65414499999999998</c:v>
                </c:pt>
                <c:pt idx="37">
                  <c:v>0.676014</c:v>
                </c:pt>
                <c:pt idx="38">
                  <c:v>0.699272</c:v>
                </c:pt>
                <c:pt idx="39">
                  <c:v>0.72497800000000001</c:v>
                </c:pt>
                <c:pt idx="40">
                  <c:v>0.75082099999999996</c:v>
                </c:pt>
                <c:pt idx="41">
                  <c:v>0.77513600000000005</c:v>
                </c:pt>
                <c:pt idx="42">
                  <c:v>0.79931200000000002</c:v>
                </c:pt>
                <c:pt idx="43">
                  <c:v>0.823434</c:v>
                </c:pt>
                <c:pt idx="44">
                  <c:v>0.84806899999999996</c:v>
                </c:pt>
                <c:pt idx="45">
                  <c:v>0.87380999999999998</c:v>
                </c:pt>
                <c:pt idx="46">
                  <c:v>0.90183100000000005</c:v>
                </c:pt>
                <c:pt idx="47">
                  <c:v>0.93326500000000001</c:v>
                </c:pt>
                <c:pt idx="48">
                  <c:v>0.96723099999999995</c:v>
                </c:pt>
                <c:pt idx="49">
                  <c:v>1.00301</c:v>
                </c:pt>
                <c:pt idx="50">
                  <c:v>1.03986</c:v>
                </c:pt>
                <c:pt idx="51">
                  <c:v>1.07589</c:v>
                </c:pt>
                <c:pt idx="52">
                  <c:v>1.11131</c:v>
                </c:pt>
                <c:pt idx="53">
                  <c:v>1.14615</c:v>
                </c:pt>
                <c:pt idx="54">
                  <c:v>1.18032</c:v>
                </c:pt>
                <c:pt idx="55">
                  <c:v>1.2142500000000001</c:v>
                </c:pt>
                <c:pt idx="56">
                  <c:v>1.2480199999999999</c:v>
                </c:pt>
                <c:pt idx="57">
                  <c:v>1.2818499999999999</c:v>
                </c:pt>
                <c:pt idx="58">
                  <c:v>1.31549</c:v>
                </c:pt>
                <c:pt idx="59">
                  <c:v>1.34893</c:v>
                </c:pt>
                <c:pt idx="60">
                  <c:v>1.3822099999999999</c:v>
                </c:pt>
                <c:pt idx="61">
                  <c:v>1.4117999999999999</c:v>
                </c:pt>
                <c:pt idx="62">
                  <c:v>1.4407399999999999</c:v>
                </c:pt>
                <c:pt idx="63">
                  <c:v>1.46923</c:v>
                </c:pt>
                <c:pt idx="64">
                  <c:v>1.4973000000000001</c:v>
                </c:pt>
                <c:pt idx="65">
                  <c:v>1.52484</c:v>
                </c:pt>
                <c:pt idx="66">
                  <c:v>1.5521499999999999</c:v>
                </c:pt>
                <c:pt idx="67">
                  <c:v>1.5793600000000001</c:v>
                </c:pt>
                <c:pt idx="68">
                  <c:v>1.6063400000000001</c:v>
                </c:pt>
                <c:pt idx="69">
                  <c:v>1.63323</c:v>
                </c:pt>
                <c:pt idx="70">
                  <c:v>1.6596599999999999</c:v>
                </c:pt>
                <c:pt idx="71">
                  <c:v>1.6855599999999999</c:v>
                </c:pt>
                <c:pt idx="72">
                  <c:v>1.7110799999999999</c:v>
                </c:pt>
                <c:pt idx="73">
                  <c:v>1.7360899999999999</c:v>
                </c:pt>
                <c:pt idx="74">
                  <c:v>1.7601500000000001</c:v>
                </c:pt>
                <c:pt idx="75">
                  <c:v>1.78321</c:v>
                </c:pt>
                <c:pt idx="76">
                  <c:v>1.8049200000000001</c:v>
                </c:pt>
                <c:pt idx="77">
                  <c:v>1.8257399999999999</c:v>
                </c:pt>
                <c:pt idx="78">
                  <c:v>1.8453999999999999</c:v>
                </c:pt>
                <c:pt idx="79">
                  <c:v>1.8643799999999999</c:v>
                </c:pt>
                <c:pt idx="80">
                  <c:v>1.8811500000000001</c:v>
                </c:pt>
                <c:pt idx="81">
                  <c:v>1.8970199999999999</c:v>
                </c:pt>
                <c:pt idx="82">
                  <c:v>1.9118200000000001</c:v>
                </c:pt>
                <c:pt idx="83">
                  <c:v>1.9249499999999999</c:v>
                </c:pt>
                <c:pt idx="84">
                  <c:v>1.9371400000000001</c:v>
                </c:pt>
                <c:pt idx="85">
                  <c:v>1.9481599999999999</c:v>
                </c:pt>
                <c:pt idx="86">
                  <c:v>1.9582200000000001</c:v>
                </c:pt>
                <c:pt idx="87">
                  <c:v>1.9670000000000001</c:v>
                </c:pt>
                <c:pt idx="88">
                  <c:v>1.9741599999999999</c:v>
                </c:pt>
                <c:pt idx="89">
                  <c:v>1.9793000000000001</c:v>
                </c:pt>
                <c:pt idx="90">
                  <c:v>1.9827999999999999</c:v>
                </c:pt>
                <c:pt idx="91">
                  <c:v>1.9847600000000001</c:v>
                </c:pt>
                <c:pt idx="92">
                  <c:v>1.9846699999999999</c:v>
                </c:pt>
                <c:pt idx="93">
                  <c:v>1.9826900000000001</c:v>
                </c:pt>
                <c:pt idx="94">
                  <c:v>1.97831</c:v>
                </c:pt>
                <c:pt idx="95">
                  <c:v>1.97116</c:v>
                </c:pt>
                <c:pt idx="96">
                  <c:v>1.96085</c:v>
                </c:pt>
                <c:pt idx="97">
                  <c:v>1.94754</c:v>
                </c:pt>
                <c:pt idx="98">
                  <c:v>1.9305099999999999</c:v>
                </c:pt>
                <c:pt idx="99">
                  <c:v>1.90974</c:v>
                </c:pt>
                <c:pt idx="100">
                  <c:v>1.88531</c:v>
                </c:pt>
                <c:pt idx="101">
                  <c:v>1.85747</c:v>
                </c:pt>
                <c:pt idx="102">
                  <c:v>1.8266199999999999</c:v>
                </c:pt>
                <c:pt idx="103">
                  <c:v>1.79243</c:v>
                </c:pt>
                <c:pt idx="104">
                  <c:v>1.75383</c:v>
                </c:pt>
                <c:pt idx="105">
                  <c:v>1.7112799999999999</c:v>
                </c:pt>
                <c:pt idx="106">
                  <c:v>1.6645000000000001</c:v>
                </c:pt>
                <c:pt idx="107">
                  <c:v>1.6132599999999999</c:v>
                </c:pt>
                <c:pt idx="108">
                  <c:v>1.5571600000000001</c:v>
                </c:pt>
                <c:pt idx="109">
                  <c:v>1.4956799999999999</c:v>
                </c:pt>
                <c:pt idx="110">
                  <c:v>1.42869</c:v>
                </c:pt>
                <c:pt idx="111">
                  <c:v>1.35572</c:v>
                </c:pt>
                <c:pt idx="112">
                  <c:v>1.2755099999999999</c:v>
                </c:pt>
                <c:pt idx="113">
                  <c:v>1.1890700000000001</c:v>
                </c:pt>
                <c:pt idx="114">
                  <c:v>1.0958600000000001</c:v>
                </c:pt>
                <c:pt idx="115">
                  <c:v>0.99647200000000002</c:v>
                </c:pt>
                <c:pt idx="116">
                  <c:v>0.89083400000000001</c:v>
                </c:pt>
                <c:pt idx="117">
                  <c:v>0.778891</c:v>
                </c:pt>
                <c:pt idx="118">
                  <c:v>0.66227400000000003</c:v>
                </c:pt>
                <c:pt idx="119">
                  <c:v>0.54160799999999998</c:v>
                </c:pt>
                <c:pt idx="120">
                  <c:v>0.41700399999999999</c:v>
                </c:pt>
                <c:pt idx="121">
                  <c:v>0.28882400000000003</c:v>
                </c:pt>
                <c:pt idx="122">
                  <c:v>0.15706800000000001</c:v>
                </c:pt>
              </c:numCache>
            </c:numRef>
          </c:xVal>
          <c:yVal>
            <c:numRef>
              <c:f>'[変位グラフ-2.doc の ワークシート]E'!$J$4:$J$126</c:f>
              <c:numCache>
                <c:formatCode>0.00E+00</c:formatCode>
                <c:ptCount val="123"/>
                <c:pt idx="0">
                  <c:v>3846.94</c:v>
                </c:pt>
                <c:pt idx="1">
                  <c:v>7693.89</c:v>
                </c:pt>
                <c:pt idx="2">
                  <c:v>11540.8</c:v>
                </c:pt>
                <c:pt idx="3">
                  <c:v>15387.8</c:v>
                </c:pt>
                <c:pt idx="4">
                  <c:v>19234.599999999999</c:v>
                </c:pt>
                <c:pt idx="5">
                  <c:v>23081.1</c:v>
                </c:pt>
                <c:pt idx="6">
                  <c:v>26927.5</c:v>
                </c:pt>
                <c:pt idx="7">
                  <c:v>30773.8</c:v>
                </c:pt>
                <c:pt idx="8">
                  <c:v>34619.5</c:v>
                </c:pt>
                <c:pt idx="9">
                  <c:v>38464.699999999997</c:v>
                </c:pt>
                <c:pt idx="10">
                  <c:v>42309.4</c:v>
                </c:pt>
                <c:pt idx="11">
                  <c:v>46153.599999999999</c:v>
                </c:pt>
                <c:pt idx="12">
                  <c:v>49996.9</c:v>
                </c:pt>
                <c:pt idx="13">
                  <c:v>53839.5</c:v>
                </c:pt>
                <c:pt idx="14">
                  <c:v>57681.599999999999</c:v>
                </c:pt>
                <c:pt idx="15">
                  <c:v>61523.1</c:v>
                </c:pt>
                <c:pt idx="16">
                  <c:v>65363.7</c:v>
                </c:pt>
                <c:pt idx="17">
                  <c:v>69203.5</c:v>
                </c:pt>
                <c:pt idx="18">
                  <c:v>73042.100000000006</c:v>
                </c:pt>
                <c:pt idx="19">
                  <c:v>76879.8</c:v>
                </c:pt>
                <c:pt idx="20">
                  <c:v>80716.600000000006</c:v>
                </c:pt>
                <c:pt idx="21">
                  <c:v>84552.2</c:v>
                </c:pt>
                <c:pt idx="22">
                  <c:v>88386.6</c:v>
                </c:pt>
                <c:pt idx="23">
                  <c:v>92219.3</c:v>
                </c:pt>
                <c:pt idx="24">
                  <c:v>96050</c:v>
                </c:pt>
                <c:pt idx="25">
                  <c:v>99879.2</c:v>
                </c:pt>
                <c:pt idx="26">
                  <c:v>103707</c:v>
                </c:pt>
                <c:pt idx="27">
                  <c:v>107532</c:v>
                </c:pt>
                <c:pt idx="28">
                  <c:v>111351</c:v>
                </c:pt>
                <c:pt idx="29">
                  <c:v>115146</c:v>
                </c:pt>
                <c:pt idx="30">
                  <c:v>118918</c:v>
                </c:pt>
                <c:pt idx="31">
                  <c:v>122674</c:v>
                </c:pt>
                <c:pt idx="32">
                  <c:v>126415</c:v>
                </c:pt>
                <c:pt idx="33">
                  <c:v>130148</c:v>
                </c:pt>
                <c:pt idx="34">
                  <c:v>133871</c:v>
                </c:pt>
                <c:pt idx="35">
                  <c:v>137536</c:v>
                </c:pt>
                <c:pt idx="36">
                  <c:v>140394</c:v>
                </c:pt>
                <c:pt idx="37">
                  <c:v>142872</c:v>
                </c:pt>
                <c:pt idx="38">
                  <c:v>145249</c:v>
                </c:pt>
                <c:pt idx="39">
                  <c:v>147557</c:v>
                </c:pt>
                <c:pt idx="40">
                  <c:v>149727</c:v>
                </c:pt>
                <c:pt idx="41">
                  <c:v>151746</c:v>
                </c:pt>
                <c:pt idx="42">
                  <c:v>153669</c:v>
                </c:pt>
                <c:pt idx="43">
                  <c:v>155522</c:v>
                </c:pt>
                <c:pt idx="44">
                  <c:v>157336</c:v>
                </c:pt>
                <c:pt idx="45">
                  <c:v>159122</c:v>
                </c:pt>
                <c:pt idx="46">
                  <c:v>160881</c:v>
                </c:pt>
                <c:pt idx="47">
                  <c:v>162614</c:v>
                </c:pt>
                <c:pt idx="48">
                  <c:v>164325</c:v>
                </c:pt>
                <c:pt idx="49">
                  <c:v>166013</c:v>
                </c:pt>
                <c:pt idx="50">
                  <c:v>167676</c:v>
                </c:pt>
                <c:pt idx="51">
                  <c:v>169296</c:v>
                </c:pt>
                <c:pt idx="52">
                  <c:v>170872</c:v>
                </c:pt>
                <c:pt idx="53">
                  <c:v>172416</c:v>
                </c:pt>
                <c:pt idx="54">
                  <c:v>173929</c:v>
                </c:pt>
                <c:pt idx="55">
                  <c:v>175410</c:v>
                </c:pt>
                <c:pt idx="56">
                  <c:v>176864</c:v>
                </c:pt>
                <c:pt idx="57">
                  <c:v>178294</c:v>
                </c:pt>
                <c:pt idx="58">
                  <c:v>179703</c:v>
                </c:pt>
                <c:pt idx="59">
                  <c:v>181094</c:v>
                </c:pt>
                <c:pt idx="60">
                  <c:v>182467</c:v>
                </c:pt>
                <c:pt idx="61">
                  <c:v>183819</c:v>
                </c:pt>
                <c:pt idx="62">
                  <c:v>185156</c:v>
                </c:pt>
                <c:pt idx="63">
                  <c:v>186478</c:v>
                </c:pt>
                <c:pt idx="64">
                  <c:v>187786</c:v>
                </c:pt>
                <c:pt idx="65">
                  <c:v>189083</c:v>
                </c:pt>
                <c:pt idx="66">
                  <c:v>190369</c:v>
                </c:pt>
                <c:pt idx="67">
                  <c:v>191644</c:v>
                </c:pt>
                <c:pt idx="68">
                  <c:v>192906</c:v>
                </c:pt>
                <c:pt idx="69">
                  <c:v>194154</c:v>
                </c:pt>
                <c:pt idx="70">
                  <c:v>195389</c:v>
                </c:pt>
                <c:pt idx="71">
                  <c:v>196610</c:v>
                </c:pt>
                <c:pt idx="72">
                  <c:v>197817</c:v>
                </c:pt>
                <c:pt idx="73">
                  <c:v>199014</c:v>
                </c:pt>
                <c:pt idx="74">
                  <c:v>200198</c:v>
                </c:pt>
                <c:pt idx="75">
                  <c:v>201372</c:v>
                </c:pt>
                <c:pt idx="76">
                  <c:v>202536</c:v>
                </c:pt>
                <c:pt idx="77">
                  <c:v>203690</c:v>
                </c:pt>
                <c:pt idx="78">
                  <c:v>204836</c:v>
                </c:pt>
                <c:pt idx="79">
                  <c:v>205973</c:v>
                </c:pt>
                <c:pt idx="80">
                  <c:v>207101</c:v>
                </c:pt>
                <c:pt idx="81">
                  <c:v>208223</c:v>
                </c:pt>
                <c:pt idx="82">
                  <c:v>209337</c:v>
                </c:pt>
                <c:pt idx="83">
                  <c:v>210443</c:v>
                </c:pt>
                <c:pt idx="84">
                  <c:v>211543</c:v>
                </c:pt>
                <c:pt idx="85">
                  <c:v>212635</c:v>
                </c:pt>
                <c:pt idx="86">
                  <c:v>213721</c:v>
                </c:pt>
                <c:pt idx="87">
                  <c:v>214800</c:v>
                </c:pt>
                <c:pt idx="88">
                  <c:v>215871</c:v>
                </c:pt>
                <c:pt idx="89">
                  <c:v>216932</c:v>
                </c:pt>
                <c:pt idx="90">
                  <c:v>217983</c:v>
                </c:pt>
                <c:pt idx="91">
                  <c:v>219025</c:v>
                </c:pt>
                <c:pt idx="92">
                  <c:v>220058</c:v>
                </c:pt>
                <c:pt idx="93">
                  <c:v>221082</c:v>
                </c:pt>
                <c:pt idx="94">
                  <c:v>222096</c:v>
                </c:pt>
                <c:pt idx="95">
                  <c:v>223099</c:v>
                </c:pt>
                <c:pt idx="96">
                  <c:v>224093</c:v>
                </c:pt>
                <c:pt idx="97">
                  <c:v>225077</c:v>
                </c:pt>
                <c:pt idx="98">
                  <c:v>226050</c:v>
                </c:pt>
                <c:pt idx="99">
                  <c:v>227012</c:v>
                </c:pt>
                <c:pt idx="100">
                  <c:v>227962</c:v>
                </c:pt>
                <c:pt idx="101">
                  <c:v>228902</c:v>
                </c:pt>
                <c:pt idx="102">
                  <c:v>229832</c:v>
                </c:pt>
                <c:pt idx="103">
                  <c:v>230753</c:v>
                </c:pt>
                <c:pt idx="104">
                  <c:v>231664</c:v>
                </c:pt>
                <c:pt idx="105">
                  <c:v>232565</c:v>
                </c:pt>
                <c:pt idx="106">
                  <c:v>233454</c:v>
                </c:pt>
                <c:pt idx="107">
                  <c:v>234333</c:v>
                </c:pt>
                <c:pt idx="108">
                  <c:v>235200</c:v>
                </c:pt>
                <c:pt idx="109">
                  <c:v>236054</c:v>
                </c:pt>
                <c:pt idx="110">
                  <c:v>236894</c:v>
                </c:pt>
                <c:pt idx="111">
                  <c:v>237721</c:v>
                </c:pt>
                <c:pt idx="112">
                  <c:v>238533</c:v>
                </c:pt>
                <c:pt idx="113">
                  <c:v>239330</c:v>
                </c:pt>
                <c:pt idx="114">
                  <c:v>240112</c:v>
                </c:pt>
                <c:pt idx="115">
                  <c:v>240881</c:v>
                </c:pt>
                <c:pt idx="116">
                  <c:v>241636</c:v>
                </c:pt>
                <c:pt idx="117">
                  <c:v>242378</c:v>
                </c:pt>
                <c:pt idx="118">
                  <c:v>243108</c:v>
                </c:pt>
                <c:pt idx="119">
                  <c:v>243830</c:v>
                </c:pt>
                <c:pt idx="120">
                  <c:v>244542</c:v>
                </c:pt>
                <c:pt idx="121">
                  <c:v>245246</c:v>
                </c:pt>
                <c:pt idx="122">
                  <c:v>245943</c:v>
                </c:pt>
              </c:numCache>
            </c:numRef>
          </c:yVal>
          <c:smooth val="0"/>
        </c:ser>
        <c:dLbls>
          <c:showLegendKey val="0"/>
          <c:showVal val="0"/>
          <c:showCatName val="0"/>
          <c:showSerName val="0"/>
          <c:showPercent val="0"/>
          <c:showBubbleSize val="0"/>
        </c:dLbls>
        <c:axId val="248616048"/>
        <c:axId val="248616440"/>
      </c:scatterChart>
      <c:valAx>
        <c:axId val="248616048"/>
        <c:scaling>
          <c:orientation val="minMax"/>
          <c:max val="10"/>
        </c:scaling>
        <c:delete val="0"/>
        <c:axPos val="b"/>
        <c:numFmt formatCode="General" sourceLinked="1"/>
        <c:majorTickMark val="out"/>
        <c:minorTickMark val="none"/>
        <c:tickLblPos val="nextTo"/>
        <c:spPr>
          <a:ln>
            <a:solidFill>
              <a:sysClr val="windowText" lastClr="000000"/>
            </a:solidFill>
          </a:ln>
        </c:spPr>
        <c:txPr>
          <a:bodyPr/>
          <a:lstStyle/>
          <a:p>
            <a:pPr>
              <a:defRPr sz="1400"/>
            </a:pPr>
            <a:endParaRPr lang="ja-JP"/>
          </a:p>
        </c:txPr>
        <c:crossAx val="248616440"/>
        <c:crosses val="autoZero"/>
        <c:crossBetween val="midCat"/>
        <c:majorUnit val="1"/>
      </c:valAx>
      <c:valAx>
        <c:axId val="248616440"/>
        <c:scaling>
          <c:orientation val="minMax"/>
        </c:scaling>
        <c:delete val="0"/>
        <c:axPos val="l"/>
        <c:numFmt formatCode="General" sourceLinked="1"/>
        <c:majorTickMark val="out"/>
        <c:minorTickMark val="none"/>
        <c:tickLblPos val="nextTo"/>
        <c:spPr>
          <a:ln>
            <a:solidFill>
              <a:schemeClr val="tx1"/>
            </a:solidFill>
          </a:ln>
        </c:spPr>
        <c:txPr>
          <a:bodyPr/>
          <a:lstStyle/>
          <a:p>
            <a:pPr>
              <a:defRPr sz="1400"/>
            </a:pPr>
            <a:endParaRPr lang="ja-JP"/>
          </a:p>
        </c:txPr>
        <c:crossAx val="248616048"/>
        <c:crosses val="autoZero"/>
        <c:crossBetween val="midCat"/>
        <c:dispUnits>
          <c:builtInUnit val="thousands"/>
        </c:dispUnits>
      </c:valAx>
      <c:spPr>
        <a:noFill/>
        <a:ln>
          <a:prstDash val="sysDash"/>
        </a:ln>
      </c:spPr>
    </c:plotArea>
    <c:legend>
      <c:legendPos val="r"/>
      <c:layout>
        <c:manualLayout>
          <c:xMode val="edge"/>
          <c:yMode val="edge"/>
          <c:x val="0.45209436394434105"/>
          <c:y val="0.47296561065864479"/>
          <c:w val="0.44292635834313815"/>
          <c:h val="0.26967150845274773"/>
        </c:manualLayout>
      </c:layout>
      <c:overlay val="0"/>
      <c:txPr>
        <a:bodyPr/>
        <a:lstStyle/>
        <a:p>
          <a:pPr>
            <a:defRPr sz="1400"/>
          </a:pPr>
          <a:endParaRPr lang="ja-JP"/>
        </a:p>
      </c:txPr>
    </c:legend>
    <c:plotVisOnly val="1"/>
    <c:dispBlanksAs val="gap"/>
    <c:showDLblsOverMax val="0"/>
  </c:chart>
  <c:spPr>
    <a:noFill/>
    <a:ln>
      <a:noFill/>
    </a:ln>
  </c:spPr>
  <c:txPr>
    <a:bodyPr/>
    <a:lstStyle/>
    <a:p>
      <a:pPr>
        <a:defRPr sz="700"/>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049421379145786"/>
          <c:y val="9.6291490209491834E-2"/>
          <c:w val="0.63906514198288034"/>
          <c:h val="0.60349252201462988"/>
        </c:manualLayout>
      </c:layout>
      <c:scatterChart>
        <c:scatterStyle val="lineMarker"/>
        <c:varyColors val="0"/>
        <c:ser>
          <c:idx val="0"/>
          <c:order val="0"/>
          <c:spPr>
            <a:ln w="3175">
              <a:solidFill>
                <a:schemeClr val="tx1"/>
              </a:solidFill>
            </a:ln>
          </c:spPr>
          <c:marker>
            <c:symbol val="diamond"/>
            <c:size val="3"/>
            <c:spPr>
              <a:solidFill>
                <a:schemeClr val="tx1"/>
              </a:solidFill>
              <a:ln w="0">
                <a:solidFill>
                  <a:schemeClr val="tx1"/>
                </a:solidFill>
              </a:ln>
            </c:spPr>
          </c:marker>
          <c:xVal>
            <c:numRef>
              <c:f>'26459　コネクター'!$E$12:$E$52</c:f>
              <c:numCache>
                <c:formatCode>0.00E+00</c:formatCode>
                <c:ptCount val="41"/>
                <c:pt idx="0" formatCode="General">
                  <c:v>0</c:v>
                </c:pt>
                <c:pt idx="1">
                  <c:v>1.16529E-4</c:v>
                </c:pt>
                <c:pt idx="2">
                  <c:v>2.33057E-4</c:v>
                </c:pt>
                <c:pt idx="3">
                  <c:v>3.4958599999999998E-4</c:v>
                </c:pt>
                <c:pt idx="4">
                  <c:v>4.6609899999999998E-4</c:v>
                </c:pt>
                <c:pt idx="5">
                  <c:v>5.8317299999999998E-4</c:v>
                </c:pt>
                <c:pt idx="6">
                  <c:v>7.1943500000000004E-4</c:v>
                </c:pt>
                <c:pt idx="7">
                  <c:v>8.6261499999999995E-4</c:v>
                </c:pt>
                <c:pt idx="8">
                  <c:v>1.0210099999999999E-3</c:v>
                </c:pt>
                <c:pt idx="9">
                  <c:v>1.20433E-3</c:v>
                </c:pt>
                <c:pt idx="10">
                  <c:v>1.40741E-3</c:v>
                </c:pt>
                <c:pt idx="11">
                  <c:v>1.6141700000000001E-3</c:v>
                </c:pt>
                <c:pt idx="12">
                  <c:v>1.8216599999999999E-3</c:v>
                </c:pt>
                <c:pt idx="13">
                  <c:v>2.0235800000000001E-3</c:v>
                </c:pt>
                <c:pt idx="14">
                  <c:v>2.2235100000000002E-3</c:v>
                </c:pt>
                <c:pt idx="15">
                  <c:v>2.42253E-3</c:v>
                </c:pt>
                <c:pt idx="16">
                  <c:v>2.6167999999999999E-3</c:v>
                </c:pt>
                <c:pt idx="17">
                  <c:v>2.8068500000000001E-3</c:v>
                </c:pt>
                <c:pt idx="18">
                  <c:v>2.9958900000000002E-3</c:v>
                </c:pt>
                <c:pt idx="19">
                  <c:v>3.1876399999999998E-3</c:v>
                </c:pt>
                <c:pt idx="20">
                  <c:v>3.3801600000000001E-3</c:v>
                </c:pt>
                <c:pt idx="21">
                  <c:v>3.5792100000000002E-3</c:v>
                </c:pt>
                <c:pt idx="22">
                  <c:v>3.7810299999999999E-3</c:v>
                </c:pt>
                <c:pt idx="23">
                  <c:v>3.98731E-3</c:v>
                </c:pt>
                <c:pt idx="24">
                  <c:v>4.1920200000000003E-3</c:v>
                </c:pt>
                <c:pt idx="25">
                  <c:v>4.3913399999999997E-3</c:v>
                </c:pt>
                <c:pt idx="26">
                  <c:v>4.5382799999999996E-3</c:v>
                </c:pt>
                <c:pt idx="27">
                  <c:v>4.6611400000000002E-3</c:v>
                </c:pt>
                <c:pt idx="28">
                  <c:v>4.7766199999999997E-3</c:v>
                </c:pt>
                <c:pt idx="29">
                  <c:v>4.8834400000000002E-3</c:v>
                </c:pt>
                <c:pt idx="30">
                  <c:v>4.9822E-3</c:v>
                </c:pt>
                <c:pt idx="31">
                  <c:v>5.0742299999999999E-3</c:v>
                </c:pt>
                <c:pt idx="32">
                  <c:v>5.1620099999999999E-3</c:v>
                </c:pt>
                <c:pt idx="33">
                  <c:v>5.2465699999999999E-3</c:v>
                </c:pt>
                <c:pt idx="34">
                  <c:v>5.3280000000000003E-3</c:v>
                </c:pt>
                <c:pt idx="35">
                  <c:v>5.4073100000000002E-3</c:v>
                </c:pt>
                <c:pt idx="36">
                  <c:v>5.4827599999999997E-3</c:v>
                </c:pt>
                <c:pt idx="37">
                  <c:v>5.5596400000000002E-3</c:v>
                </c:pt>
                <c:pt idx="38">
                  <c:v>5.6352800000000003E-3</c:v>
                </c:pt>
                <c:pt idx="39">
                  <c:v>5.7103900000000001E-3</c:v>
                </c:pt>
                <c:pt idx="40">
                  <c:v>5.7864500000000003E-3</c:v>
                </c:pt>
              </c:numCache>
            </c:numRef>
          </c:xVal>
          <c:yVal>
            <c:numRef>
              <c:f>'26459　コネクター'!$D$12:$D$52</c:f>
              <c:numCache>
                <c:formatCode>0.00E+00</c:formatCode>
                <c:ptCount val="41"/>
                <c:pt idx="0" formatCode="General">
                  <c:v>0</c:v>
                </c:pt>
                <c:pt idx="1">
                  <c:v>32.049399999999999</c:v>
                </c:pt>
                <c:pt idx="2">
                  <c:v>64.098799999999997</c:v>
                </c:pt>
                <c:pt idx="3">
                  <c:v>96.148200000000003</c:v>
                </c:pt>
                <c:pt idx="4">
                  <c:v>128.19300000000001</c:v>
                </c:pt>
                <c:pt idx="5">
                  <c:v>160.387</c:v>
                </c:pt>
                <c:pt idx="6">
                  <c:v>198.06399999999999</c:v>
                </c:pt>
                <c:pt idx="7">
                  <c:v>237.92</c:v>
                </c:pt>
                <c:pt idx="8">
                  <c:v>282.262</c:v>
                </c:pt>
                <c:pt idx="9">
                  <c:v>315.03800000000001</c:v>
                </c:pt>
                <c:pt idx="10">
                  <c:v>315.15600000000001</c:v>
                </c:pt>
                <c:pt idx="11">
                  <c:v>315.27600000000001</c:v>
                </c:pt>
                <c:pt idx="12">
                  <c:v>315.39699999999999</c:v>
                </c:pt>
                <c:pt idx="13">
                  <c:v>315.51600000000002</c:v>
                </c:pt>
                <c:pt idx="14">
                  <c:v>315.63299999999998</c:v>
                </c:pt>
                <c:pt idx="15">
                  <c:v>315.74900000000002</c:v>
                </c:pt>
                <c:pt idx="16">
                  <c:v>315.86399999999998</c:v>
                </c:pt>
                <c:pt idx="17">
                  <c:v>315.97500000000002</c:v>
                </c:pt>
                <c:pt idx="18">
                  <c:v>316.08600000000001</c:v>
                </c:pt>
                <c:pt idx="19">
                  <c:v>316.19799999999998</c:v>
                </c:pt>
                <c:pt idx="20">
                  <c:v>316.31099999999998</c:v>
                </c:pt>
                <c:pt idx="21">
                  <c:v>316.428</c:v>
                </c:pt>
                <c:pt idx="22">
                  <c:v>316.54700000000003</c:v>
                </c:pt>
                <c:pt idx="23">
                  <c:v>316.66699999999997</c:v>
                </c:pt>
                <c:pt idx="24">
                  <c:v>316.78699999999998</c:v>
                </c:pt>
                <c:pt idx="25">
                  <c:v>316.90300000000002</c:v>
                </c:pt>
                <c:pt idx="26">
                  <c:v>316.988</c:v>
                </c:pt>
                <c:pt idx="27">
                  <c:v>317.05900000000003</c:v>
                </c:pt>
                <c:pt idx="28">
                  <c:v>317.12599999999998</c:v>
                </c:pt>
                <c:pt idx="29">
                  <c:v>317.18799999999999</c:v>
                </c:pt>
                <c:pt idx="30">
                  <c:v>317.24400000000003</c:v>
                </c:pt>
                <c:pt idx="31">
                  <c:v>317.29700000000003</c:v>
                </c:pt>
                <c:pt idx="32">
                  <c:v>317.34699999999998</c:v>
                </c:pt>
                <c:pt idx="33">
                  <c:v>317.39499999999998</c:v>
                </c:pt>
                <c:pt idx="34">
                  <c:v>317.44200000000001</c:v>
                </c:pt>
                <c:pt idx="35">
                  <c:v>317.48700000000002</c:v>
                </c:pt>
                <c:pt idx="36">
                  <c:v>317.52800000000002</c:v>
                </c:pt>
                <c:pt idx="37">
                  <c:v>317.572</c:v>
                </c:pt>
                <c:pt idx="38">
                  <c:v>317.61500000000001</c:v>
                </c:pt>
                <c:pt idx="39">
                  <c:v>317.65699999999998</c:v>
                </c:pt>
                <c:pt idx="40">
                  <c:v>317.7</c:v>
                </c:pt>
              </c:numCache>
            </c:numRef>
          </c:yVal>
          <c:smooth val="0"/>
        </c:ser>
        <c:dLbls>
          <c:showLegendKey val="0"/>
          <c:showVal val="0"/>
          <c:showCatName val="0"/>
          <c:showSerName val="0"/>
          <c:showPercent val="0"/>
          <c:showBubbleSize val="0"/>
        </c:dLbls>
        <c:axId val="248617224"/>
        <c:axId val="248617616"/>
      </c:scatterChart>
      <c:valAx>
        <c:axId val="248617224"/>
        <c:scaling>
          <c:orientation val="minMax"/>
          <c:max val="4.000000000000001E-3"/>
        </c:scaling>
        <c:delete val="0"/>
        <c:axPos val="b"/>
        <c:numFmt formatCode="General" sourceLinked="1"/>
        <c:majorTickMark val="out"/>
        <c:minorTickMark val="none"/>
        <c:tickLblPos val="nextTo"/>
        <c:txPr>
          <a:bodyPr/>
          <a:lstStyle/>
          <a:p>
            <a:pPr>
              <a:defRPr sz="1200"/>
            </a:pPr>
            <a:endParaRPr lang="ja-JP"/>
          </a:p>
        </c:txPr>
        <c:crossAx val="248617616"/>
        <c:crosses val="autoZero"/>
        <c:crossBetween val="midCat"/>
        <c:majorUnit val="2.0000000000000005E-3"/>
      </c:valAx>
      <c:valAx>
        <c:axId val="248617616"/>
        <c:scaling>
          <c:orientation val="minMax"/>
        </c:scaling>
        <c:delete val="0"/>
        <c:axPos val="l"/>
        <c:numFmt formatCode="General" sourceLinked="1"/>
        <c:majorTickMark val="out"/>
        <c:minorTickMark val="none"/>
        <c:tickLblPos val="nextTo"/>
        <c:txPr>
          <a:bodyPr/>
          <a:lstStyle/>
          <a:p>
            <a:pPr>
              <a:defRPr sz="1200"/>
            </a:pPr>
            <a:endParaRPr lang="ja-JP"/>
          </a:p>
        </c:txPr>
        <c:crossAx val="248617224"/>
        <c:crosses val="autoZero"/>
        <c:crossBetween val="midCat"/>
      </c:valAx>
    </c:plotArea>
    <c:plotVisOnly val="1"/>
    <c:dispBlanksAs val="gap"/>
    <c:showDLblsOverMax val="0"/>
  </c:chart>
  <c:spPr>
    <a:ln>
      <a:noFill/>
    </a:ln>
  </c:spPr>
  <c:txPr>
    <a:bodyPr/>
    <a:lstStyle/>
    <a:p>
      <a:pPr>
        <a:defRPr sz="800"/>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d点変位!$D$9</c:f>
              <c:strCache>
                <c:ptCount val="1"/>
                <c:pt idx="0">
                  <c:v>d点Y方向変位</c:v>
                </c:pt>
              </c:strCache>
            </c:strRef>
          </c:tx>
          <c:spPr>
            <a:ln w="25400">
              <a:solidFill>
                <a:schemeClr val="tx1"/>
              </a:solidFill>
            </a:ln>
          </c:spPr>
          <c:marker>
            <c:symbol val="none"/>
          </c:marker>
          <c:xVal>
            <c:numRef>
              <c:f>d点変位!$D$10:$D$50</c:f>
              <c:numCache>
                <c:formatCode>0.00E+00</c:formatCode>
                <c:ptCount val="41"/>
                <c:pt idx="0">
                  <c:v>0</c:v>
                </c:pt>
                <c:pt idx="1">
                  <c:v>2.3500199999999999E-2</c:v>
                </c:pt>
                <c:pt idx="2">
                  <c:v>4.7000300000000002E-2</c:v>
                </c:pt>
                <c:pt idx="3">
                  <c:v>7.0500499999999994E-2</c:v>
                </c:pt>
                <c:pt idx="4">
                  <c:v>9.3998999999999999E-2</c:v>
                </c:pt>
                <c:pt idx="5">
                  <c:v>0.11749800000000001</c:v>
                </c:pt>
                <c:pt idx="6">
                  <c:v>0.14107</c:v>
                </c:pt>
                <c:pt idx="7">
                  <c:v>0.164719</c:v>
                </c:pt>
                <c:pt idx="8">
                  <c:v>0.18848200000000001</c:v>
                </c:pt>
                <c:pt idx="9">
                  <c:v>0.21233299999999999</c:v>
                </c:pt>
                <c:pt idx="10">
                  <c:v>0.23641699999999999</c:v>
                </c:pt>
                <c:pt idx="11">
                  <c:v>0.26108100000000001</c:v>
                </c:pt>
                <c:pt idx="12">
                  <c:v>0.286574</c:v>
                </c:pt>
                <c:pt idx="13">
                  <c:v>0.313305</c:v>
                </c:pt>
                <c:pt idx="14">
                  <c:v>0.34121099999999999</c:v>
                </c:pt>
                <c:pt idx="15">
                  <c:v>0.37043799999999999</c:v>
                </c:pt>
                <c:pt idx="16">
                  <c:v>0.401285</c:v>
                </c:pt>
                <c:pt idx="17">
                  <c:v>0.43422100000000002</c:v>
                </c:pt>
                <c:pt idx="18">
                  <c:v>0.46947699999999998</c:v>
                </c:pt>
                <c:pt idx="19">
                  <c:v>0.50726899999999997</c:v>
                </c:pt>
                <c:pt idx="20">
                  <c:v>0.54738200000000004</c:v>
                </c:pt>
                <c:pt idx="21">
                  <c:v>0.58990799999999999</c:v>
                </c:pt>
                <c:pt idx="22">
                  <c:v>0.63531099999999996</c:v>
                </c:pt>
                <c:pt idx="23">
                  <c:v>0.684253</c:v>
                </c:pt>
                <c:pt idx="24">
                  <c:v>0.73697500000000005</c:v>
                </c:pt>
                <c:pt idx="25">
                  <c:v>0.79313400000000001</c:v>
                </c:pt>
                <c:pt idx="26">
                  <c:v>0.83833500000000005</c:v>
                </c:pt>
                <c:pt idx="27">
                  <c:v>0.87868500000000005</c:v>
                </c:pt>
                <c:pt idx="28">
                  <c:v>0.919207</c:v>
                </c:pt>
                <c:pt idx="29">
                  <c:v>0.95966899999999999</c:v>
                </c:pt>
                <c:pt idx="30">
                  <c:v>0.99832699999999996</c:v>
                </c:pt>
                <c:pt idx="31">
                  <c:v>1.0362800000000001</c:v>
                </c:pt>
                <c:pt idx="32">
                  <c:v>1.07392</c:v>
                </c:pt>
                <c:pt idx="33">
                  <c:v>1.1116900000000001</c:v>
                </c:pt>
                <c:pt idx="34">
                  <c:v>1.14978</c:v>
                </c:pt>
                <c:pt idx="35">
                  <c:v>1.1881999999999999</c:v>
                </c:pt>
                <c:pt idx="36">
                  <c:v>1.2265699999999999</c:v>
                </c:pt>
                <c:pt idx="37">
                  <c:v>1.2653799999999999</c:v>
                </c:pt>
                <c:pt idx="38">
                  <c:v>1.3043499999999999</c:v>
                </c:pt>
                <c:pt idx="39">
                  <c:v>1.3436699999999999</c:v>
                </c:pt>
                <c:pt idx="40">
                  <c:v>1.3849400000000001</c:v>
                </c:pt>
              </c:numCache>
            </c:numRef>
          </c:xVal>
          <c:yVal>
            <c:numRef>
              <c:f>d点変位!$G$10:$G$50</c:f>
              <c:numCache>
                <c:formatCode>0.00E+00</c:formatCode>
                <c:ptCount val="41"/>
                <c:pt idx="0" formatCode="General">
                  <c:v>0</c:v>
                </c:pt>
                <c:pt idx="1">
                  <c:v>5744.55</c:v>
                </c:pt>
                <c:pt idx="2">
                  <c:v>11489.1</c:v>
                </c:pt>
                <c:pt idx="3">
                  <c:v>17233.7</c:v>
                </c:pt>
                <c:pt idx="4">
                  <c:v>22977.4</c:v>
                </c:pt>
                <c:pt idx="5">
                  <c:v>28720.799999999999</c:v>
                </c:pt>
                <c:pt idx="6">
                  <c:v>34461.199999999997</c:v>
                </c:pt>
                <c:pt idx="7">
                  <c:v>40196.199999999997</c:v>
                </c:pt>
                <c:pt idx="8">
                  <c:v>45927.4</c:v>
                </c:pt>
                <c:pt idx="9">
                  <c:v>51654</c:v>
                </c:pt>
                <c:pt idx="10">
                  <c:v>57372.800000000003</c:v>
                </c:pt>
                <c:pt idx="11">
                  <c:v>63074.8</c:v>
                </c:pt>
                <c:pt idx="12">
                  <c:v>68749.7</c:v>
                </c:pt>
                <c:pt idx="13">
                  <c:v>74389.8</c:v>
                </c:pt>
                <c:pt idx="14">
                  <c:v>79998.8</c:v>
                </c:pt>
                <c:pt idx="15">
                  <c:v>85572.2</c:v>
                </c:pt>
                <c:pt idx="16">
                  <c:v>91101</c:v>
                </c:pt>
                <c:pt idx="17">
                  <c:v>96570.8</c:v>
                </c:pt>
                <c:pt idx="18">
                  <c:v>101977</c:v>
                </c:pt>
                <c:pt idx="19">
                  <c:v>107306</c:v>
                </c:pt>
                <c:pt idx="20">
                  <c:v>112505</c:v>
                </c:pt>
                <c:pt idx="21">
                  <c:v>117546</c:v>
                </c:pt>
                <c:pt idx="22">
                  <c:v>122453</c:v>
                </c:pt>
                <c:pt idx="23">
                  <c:v>127238</c:v>
                </c:pt>
                <c:pt idx="24">
                  <c:v>131893</c:v>
                </c:pt>
                <c:pt idx="25">
                  <c:v>136376</c:v>
                </c:pt>
                <c:pt idx="26">
                  <c:v>139656</c:v>
                </c:pt>
                <c:pt idx="27">
                  <c:v>142405</c:v>
                </c:pt>
                <c:pt idx="28">
                  <c:v>145031</c:v>
                </c:pt>
                <c:pt idx="29">
                  <c:v>147514</c:v>
                </c:pt>
                <c:pt idx="30">
                  <c:v>149791</c:v>
                </c:pt>
                <c:pt idx="31">
                  <c:v>151932</c:v>
                </c:pt>
                <c:pt idx="32">
                  <c:v>153974</c:v>
                </c:pt>
                <c:pt idx="33">
                  <c:v>155954</c:v>
                </c:pt>
                <c:pt idx="34">
                  <c:v>157888</c:v>
                </c:pt>
                <c:pt idx="35">
                  <c:v>159789</c:v>
                </c:pt>
                <c:pt idx="36">
                  <c:v>161654</c:v>
                </c:pt>
                <c:pt idx="37">
                  <c:v>163487</c:v>
                </c:pt>
                <c:pt idx="38">
                  <c:v>165292</c:v>
                </c:pt>
                <c:pt idx="39">
                  <c:v>167086</c:v>
                </c:pt>
                <c:pt idx="40">
                  <c:v>168949</c:v>
                </c:pt>
              </c:numCache>
            </c:numRef>
          </c:yVal>
          <c:smooth val="0"/>
        </c:ser>
        <c:ser>
          <c:idx val="1"/>
          <c:order val="1"/>
          <c:tx>
            <c:strRef>
              <c:f>d点変位!$E$9</c:f>
              <c:strCache>
                <c:ptCount val="1"/>
                <c:pt idx="0">
                  <c:v>d点Z方向変位</c:v>
                </c:pt>
              </c:strCache>
            </c:strRef>
          </c:tx>
          <c:spPr>
            <a:ln w="25400">
              <a:solidFill>
                <a:schemeClr val="tx1"/>
              </a:solidFill>
              <a:prstDash val="dash"/>
            </a:ln>
          </c:spPr>
          <c:marker>
            <c:symbol val="none"/>
          </c:marker>
          <c:xVal>
            <c:numRef>
              <c:f>d点変位!$E$10:$E$50</c:f>
              <c:numCache>
                <c:formatCode>0.00E+00</c:formatCode>
                <c:ptCount val="41"/>
                <c:pt idx="0">
                  <c:v>0</c:v>
                </c:pt>
                <c:pt idx="1">
                  <c:v>-3.2320000000000002E-2</c:v>
                </c:pt>
                <c:pt idx="2">
                  <c:v>-6.46399E-2</c:v>
                </c:pt>
                <c:pt idx="3">
                  <c:v>-9.6959900000000002E-2</c:v>
                </c:pt>
                <c:pt idx="4">
                  <c:v>-0.12928200000000001</c:v>
                </c:pt>
                <c:pt idx="5">
                  <c:v>-0.161605</c:v>
                </c:pt>
                <c:pt idx="6">
                  <c:v>-0.194109</c:v>
                </c:pt>
                <c:pt idx="7">
                  <c:v>-0.226718</c:v>
                </c:pt>
                <c:pt idx="8">
                  <c:v>-0.25969399999999998</c:v>
                </c:pt>
                <c:pt idx="9">
                  <c:v>-0.29275400000000001</c:v>
                </c:pt>
                <c:pt idx="10">
                  <c:v>-0.32620500000000002</c:v>
                </c:pt>
                <c:pt idx="11">
                  <c:v>-0.36063600000000001</c:v>
                </c:pt>
                <c:pt idx="12">
                  <c:v>-0.39615899999999998</c:v>
                </c:pt>
                <c:pt idx="13">
                  <c:v>-0.43363099999999999</c:v>
                </c:pt>
                <c:pt idx="14">
                  <c:v>-0.47319299999999997</c:v>
                </c:pt>
                <c:pt idx="15">
                  <c:v>-0.51487300000000003</c:v>
                </c:pt>
                <c:pt idx="16">
                  <c:v>-0.55901199999999995</c:v>
                </c:pt>
                <c:pt idx="17">
                  <c:v>-0.60627399999999998</c:v>
                </c:pt>
                <c:pt idx="18">
                  <c:v>-0.65690000000000004</c:v>
                </c:pt>
                <c:pt idx="19">
                  <c:v>-0.711036</c:v>
                </c:pt>
                <c:pt idx="20">
                  <c:v>-0.76833099999999999</c:v>
                </c:pt>
                <c:pt idx="21">
                  <c:v>-0.82893899999999998</c:v>
                </c:pt>
                <c:pt idx="22">
                  <c:v>-0.89355899999999999</c:v>
                </c:pt>
                <c:pt idx="23">
                  <c:v>-0.963256</c:v>
                </c:pt>
                <c:pt idx="24">
                  <c:v>-1.03853</c:v>
                </c:pt>
                <c:pt idx="25">
                  <c:v>-1.11894</c:v>
                </c:pt>
                <c:pt idx="26">
                  <c:v>-1.1845000000000001</c:v>
                </c:pt>
                <c:pt idx="27">
                  <c:v>-1.2432099999999999</c:v>
                </c:pt>
                <c:pt idx="28">
                  <c:v>-1.3021799999999999</c:v>
                </c:pt>
                <c:pt idx="29">
                  <c:v>-1.3621300000000001</c:v>
                </c:pt>
                <c:pt idx="30">
                  <c:v>-1.41848</c:v>
                </c:pt>
                <c:pt idx="31">
                  <c:v>-1.47435</c:v>
                </c:pt>
                <c:pt idx="32">
                  <c:v>-1.5298099999999999</c:v>
                </c:pt>
                <c:pt idx="33">
                  <c:v>-1.5854200000000001</c:v>
                </c:pt>
                <c:pt idx="34">
                  <c:v>-1.64154</c:v>
                </c:pt>
                <c:pt idx="35">
                  <c:v>-1.69804</c:v>
                </c:pt>
                <c:pt idx="36">
                  <c:v>-1.75308</c:v>
                </c:pt>
                <c:pt idx="37">
                  <c:v>-1.8101</c:v>
                </c:pt>
                <c:pt idx="38">
                  <c:v>-1.86727</c:v>
                </c:pt>
                <c:pt idx="39">
                  <c:v>-1.9247099999999999</c:v>
                </c:pt>
                <c:pt idx="40">
                  <c:v>-1.98444</c:v>
                </c:pt>
              </c:numCache>
            </c:numRef>
          </c:xVal>
          <c:yVal>
            <c:numRef>
              <c:f>d点変位!$G$10:$G$50</c:f>
              <c:numCache>
                <c:formatCode>0.00E+00</c:formatCode>
                <c:ptCount val="41"/>
                <c:pt idx="0" formatCode="General">
                  <c:v>0</c:v>
                </c:pt>
                <c:pt idx="1">
                  <c:v>5744.55</c:v>
                </c:pt>
                <c:pt idx="2">
                  <c:v>11489.1</c:v>
                </c:pt>
                <c:pt idx="3">
                  <c:v>17233.7</c:v>
                </c:pt>
                <c:pt idx="4">
                  <c:v>22977.4</c:v>
                </c:pt>
                <c:pt idx="5">
                  <c:v>28720.799999999999</c:v>
                </c:pt>
                <c:pt idx="6">
                  <c:v>34461.199999999997</c:v>
                </c:pt>
                <c:pt idx="7">
                  <c:v>40196.199999999997</c:v>
                </c:pt>
                <c:pt idx="8">
                  <c:v>45927.4</c:v>
                </c:pt>
                <c:pt idx="9">
                  <c:v>51654</c:v>
                </c:pt>
                <c:pt idx="10">
                  <c:v>57372.800000000003</c:v>
                </c:pt>
                <c:pt idx="11">
                  <c:v>63074.8</c:v>
                </c:pt>
                <c:pt idx="12">
                  <c:v>68749.7</c:v>
                </c:pt>
                <c:pt idx="13">
                  <c:v>74389.8</c:v>
                </c:pt>
                <c:pt idx="14">
                  <c:v>79998.8</c:v>
                </c:pt>
                <c:pt idx="15">
                  <c:v>85572.2</c:v>
                </c:pt>
                <c:pt idx="16">
                  <c:v>91101</c:v>
                </c:pt>
                <c:pt idx="17">
                  <c:v>96570.8</c:v>
                </c:pt>
                <c:pt idx="18">
                  <c:v>101977</c:v>
                </c:pt>
                <c:pt idx="19">
                  <c:v>107306</c:v>
                </c:pt>
                <c:pt idx="20">
                  <c:v>112505</c:v>
                </c:pt>
                <c:pt idx="21">
                  <c:v>117546</c:v>
                </c:pt>
                <c:pt idx="22">
                  <c:v>122453</c:v>
                </c:pt>
                <c:pt idx="23">
                  <c:v>127238</c:v>
                </c:pt>
                <c:pt idx="24">
                  <c:v>131893</c:v>
                </c:pt>
                <c:pt idx="25">
                  <c:v>136376</c:v>
                </c:pt>
                <c:pt idx="26">
                  <c:v>139656</c:v>
                </c:pt>
                <c:pt idx="27">
                  <c:v>142405</c:v>
                </c:pt>
                <c:pt idx="28">
                  <c:v>145031</c:v>
                </c:pt>
                <c:pt idx="29">
                  <c:v>147514</c:v>
                </c:pt>
                <c:pt idx="30">
                  <c:v>149791</c:v>
                </c:pt>
                <c:pt idx="31">
                  <c:v>151932</c:v>
                </c:pt>
                <c:pt idx="32">
                  <c:v>153974</c:v>
                </c:pt>
                <c:pt idx="33">
                  <c:v>155954</c:v>
                </c:pt>
                <c:pt idx="34">
                  <c:v>157888</c:v>
                </c:pt>
                <c:pt idx="35">
                  <c:v>159789</c:v>
                </c:pt>
                <c:pt idx="36">
                  <c:v>161654</c:v>
                </c:pt>
                <c:pt idx="37">
                  <c:v>163487</c:v>
                </c:pt>
                <c:pt idx="38">
                  <c:v>165292</c:v>
                </c:pt>
                <c:pt idx="39">
                  <c:v>167086</c:v>
                </c:pt>
                <c:pt idx="40">
                  <c:v>168949</c:v>
                </c:pt>
              </c:numCache>
            </c:numRef>
          </c:yVal>
          <c:smooth val="0"/>
        </c:ser>
        <c:ser>
          <c:idx val="2"/>
          <c:order val="2"/>
          <c:tx>
            <c:strRef>
              <c:f>d点変位!$K$11</c:f>
              <c:strCache>
                <c:ptCount val="1"/>
                <c:pt idx="0">
                  <c:v>コネクター降伏時荷重</c:v>
                </c:pt>
              </c:strCache>
            </c:strRef>
          </c:tx>
          <c:spPr>
            <a:ln w="25400">
              <a:solidFill>
                <a:schemeClr val="tx1"/>
              </a:solidFill>
              <a:prstDash val="lgDashDotDot"/>
            </a:ln>
          </c:spPr>
          <c:marker>
            <c:symbol val="none"/>
          </c:marker>
          <c:xVal>
            <c:numRef>
              <c:f>d点変位!$J$12:$J$13</c:f>
              <c:numCache>
                <c:formatCode>General</c:formatCode>
                <c:ptCount val="2"/>
                <c:pt idx="0">
                  <c:v>0</c:v>
                </c:pt>
                <c:pt idx="1">
                  <c:v>2</c:v>
                </c:pt>
              </c:numCache>
            </c:numRef>
          </c:xVal>
          <c:yVal>
            <c:numRef>
              <c:f>d点変位!$K$12:$K$13</c:f>
              <c:numCache>
                <c:formatCode>General</c:formatCode>
                <c:ptCount val="2"/>
                <c:pt idx="0">
                  <c:v>52000</c:v>
                </c:pt>
                <c:pt idx="1">
                  <c:v>52000</c:v>
                </c:pt>
              </c:numCache>
            </c:numRef>
          </c:yVal>
          <c:smooth val="0"/>
        </c:ser>
        <c:ser>
          <c:idx val="3"/>
          <c:order val="3"/>
          <c:tx>
            <c:strRef>
              <c:f>d点変位!$L$11</c:f>
              <c:strCache>
                <c:ptCount val="1"/>
                <c:pt idx="0">
                  <c:v>プレート降伏時荷重</c:v>
                </c:pt>
              </c:strCache>
            </c:strRef>
          </c:tx>
          <c:spPr>
            <a:ln w="25400">
              <a:solidFill>
                <a:schemeClr val="tx1"/>
              </a:solidFill>
              <a:prstDash val="lgDashDot"/>
            </a:ln>
          </c:spPr>
          <c:marker>
            <c:symbol val="none"/>
          </c:marker>
          <c:xVal>
            <c:numRef>
              <c:f>d点変位!$J$12:$J$13</c:f>
              <c:numCache>
                <c:formatCode>General</c:formatCode>
                <c:ptCount val="2"/>
                <c:pt idx="0">
                  <c:v>0</c:v>
                </c:pt>
                <c:pt idx="1">
                  <c:v>2</c:v>
                </c:pt>
              </c:numCache>
            </c:numRef>
          </c:xVal>
          <c:yVal>
            <c:numRef>
              <c:f>d点変位!$L$12:$L$13</c:f>
              <c:numCache>
                <c:formatCode>General</c:formatCode>
                <c:ptCount val="2"/>
                <c:pt idx="0">
                  <c:v>122000</c:v>
                </c:pt>
                <c:pt idx="1">
                  <c:v>122000</c:v>
                </c:pt>
              </c:numCache>
            </c:numRef>
          </c:yVal>
          <c:smooth val="0"/>
        </c:ser>
        <c:dLbls>
          <c:showLegendKey val="0"/>
          <c:showVal val="0"/>
          <c:showCatName val="0"/>
          <c:showSerName val="0"/>
          <c:showPercent val="0"/>
          <c:showBubbleSize val="0"/>
        </c:dLbls>
        <c:axId val="185246720"/>
        <c:axId val="185247112"/>
      </c:scatterChart>
      <c:valAx>
        <c:axId val="185246720"/>
        <c:scaling>
          <c:orientation val="minMax"/>
        </c:scaling>
        <c:delete val="0"/>
        <c:axPos val="b"/>
        <c:numFmt formatCode="#,##0_ " sourceLinked="0"/>
        <c:majorTickMark val="out"/>
        <c:minorTickMark val="none"/>
        <c:tickLblPos val="nextTo"/>
        <c:txPr>
          <a:bodyPr/>
          <a:lstStyle/>
          <a:p>
            <a:pPr>
              <a:defRPr sz="1200"/>
            </a:pPr>
            <a:endParaRPr lang="ja-JP"/>
          </a:p>
        </c:txPr>
        <c:crossAx val="185247112"/>
        <c:crosses val="autoZero"/>
        <c:crossBetween val="midCat"/>
      </c:valAx>
      <c:valAx>
        <c:axId val="185247112"/>
        <c:scaling>
          <c:orientation val="minMax"/>
        </c:scaling>
        <c:delete val="0"/>
        <c:axPos val="l"/>
        <c:numFmt formatCode="General" sourceLinked="1"/>
        <c:majorTickMark val="out"/>
        <c:minorTickMark val="none"/>
        <c:tickLblPos val="nextTo"/>
        <c:txPr>
          <a:bodyPr/>
          <a:lstStyle/>
          <a:p>
            <a:pPr>
              <a:defRPr sz="1200"/>
            </a:pPr>
            <a:endParaRPr lang="ja-JP"/>
          </a:p>
        </c:txPr>
        <c:crossAx val="185246720"/>
        <c:crosses val="autoZero"/>
        <c:crossBetween val="midCat"/>
      </c:valAx>
    </c:plotArea>
    <c:legend>
      <c:legendPos val="r"/>
      <c:layout>
        <c:manualLayout>
          <c:xMode val="edge"/>
          <c:yMode val="edge"/>
          <c:x val="0.53938236205405898"/>
          <c:y val="0.21340996833685147"/>
          <c:w val="0.41852283277136487"/>
          <c:h val="0.46184625319408956"/>
        </c:manualLayout>
      </c:layout>
      <c:overlay val="0"/>
      <c:txPr>
        <a:bodyPr/>
        <a:lstStyle/>
        <a:p>
          <a:pPr>
            <a:defRPr sz="1200"/>
          </a:pPr>
          <a:endParaRPr lang="ja-JP"/>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'[コネクター＋プレート　代表点変位.xlsx]f点変位'!$D$9</c:f>
              <c:strCache>
                <c:ptCount val="1"/>
                <c:pt idx="0">
                  <c:v>f点Y方向変位</c:v>
                </c:pt>
              </c:strCache>
            </c:strRef>
          </c:tx>
          <c:spPr>
            <a:ln w="25400">
              <a:solidFill>
                <a:schemeClr val="tx1"/>
              </a:solidFill>
            </a:ln>
          </c:spPr>
          <c:marker>
            <c:symbol val="none"/>
          </c:marker>
          <c:xVal>
            <c:numRef>
              <c:f>'[コネクター＋プレート　代表点変位.xlsx]f点変位'!$D$10:$D$50</c:f>
              <c:numCache>
                <c:formatCode>0.00E+00</c:formatCode>
                <c:ptCount val="41"/>
                <c:pt idx="0">
                  <c:v>0</c:v>
                </c:pt>
                <c:pt idx="1">
                  <c:v>4.1748799999999997E-3</c:v>
                </c:pt>
                <c:pt idx="2">
                  <c:v>8.3497499999999995E-3</c:v>
                </c:pt>
                <c:pt idx="3">
                  <c:v>1.25246E-2</c:v>
                </c:pt>
                <c:pt idx="4">
                  <c:v>1.6698999999999999E-2</c:v>
                </c:pt>
                <c:pt idx="5">
                  <c:v>2.0875700000000001E-2</c:v>
                </c:pt>
                <c:pt idx="6">
                  <c:v>2.51573E-2</c:v>
                </c:pt>
                <c:pt idx="7">
                  <c:v>2.9508099999999999E-2</c:v>
                </c:pt>
                <c:pt idx="8">
                  <c:v>3.3976399999999997E-2</c:v>
                </c:pt>
                <c:pt idx="9">
                  <c:v>3.8557599999999997E-2</c:v>
                </c:pt>
                <c:pt idx="10">
                  <c:v>4.3244100000000001E-2</c:v>
                </c:pt>
                <c:pt idx="11">
                  <c:v>4.8071299999999997E-2</c:v>
                </c:pt>
                <c:pt idx="12">
                  <c:v>5.3044500000000001E-2</c:v>
                </c:pt>
                <c:pt idx="13">
                  <c:v>5.8220399999999999E-2</c:v>
                </c:pt>
                <c:pt idx="14">
                  <c:v>6.3617999999999994E-2</c:v>
                </c:pt>
                <c:pt idx="15">
                  <c:v>6.9258200000000006E-2</c:v>
                </c:pt>
                <c:pt idx="16">
                  <c:v>7.5177800000000003E-2</c:v>
                </c:pt>
                <c:pt idx="17">
                  <c:v>8.1489099999999995E-2</c:v>
                </c:pt>
                <c:pt idx="18">
                  <c:v>8.8270500000000002E-2</c:v>
                </c:pt>
                <c:pt idx="19">
                  <c:v>9.5590400000000006E-2</c:v>
                </c:pt>
                <c:pt idx="20">
                  <c:v>0.103459</c:v>
                </c:pt>
                <c:pt idx="21">
                  <c:v>0.111965</c:v>
                </c:pt>
                <c:pt idx="22">
                  <c:v>0.12116</c:v>
                </c:pt>
                <c:pt idx="23">
                  <c:v>0.13117000000000001</c:v>
                </c:pt>
                <c:pt idx="24">
                  <c:v>0.142043</c:v>
                </c:pt>
                <c:pt idx="25">
                  <c:v>0.15368200000000001</c:v>
                </c:pt>
                <c:pt idx="26">
                  <c:v>0.16301099999999999</c:v>
                </c:pt>
                <c:pt idx="27">
                  <c:v>0.17133300000000001</c:v>
                </c:pt>
                <c:pt idx="28">
                  <c:v>0.17969399999999999</c:v>
                </c:pt>
                <c:pt idx="29">
                  <c:v>0.187944</c:v>
                </c:pt>
                <c:pt idx="30">
                  <c:v>0.19589899999999999</c:v>
                </c:pt>
                <c:pt idx="31">
                  <c:v>0.20377300000000001</c:v>
                </c:pt>
                <c:pt idx="32">
                  <c:v>0.211587</c:v>
                </c:pt>
                <c:pt idx="33">
                  <c:v>0.219439</c:v>
                </c:pt>
                <c:pt idx="34">
                  <c:v>0.22736600000000001</c:v>
                </c:pt>
                <c:pt idx="35">
                  <c:v>0.235376</c:v>
                </c:pt>
                <c:pt idx="36">
                  <c:v>0.24323</c:v>
                </c:pt>
                <c:pt idx="37">
                  <c:v>0.251332</c:v>
                </c:pt>
                <c:pt idx="38">
                  <c:v>0.25947300000000001</c:v>
                </c:pt>
                <c:pt idx="39">
                  <c:v>0.267702</c:v>
                </c:pt>
                <c:pt idx="40">
                  <c:v>0.27635999999999999</c:v>
                </c:pt>
              </c:numCache>
            </c:numRef>
          </c:xVal>
          <c:yVal>
            <c:numRef>
              <c:f>'[コネクター＋プレート　代表点変位.xlsx]f点変位'!$H$10:$H$50</c:f>
              <c:numCache>
                <c:formatCode>0.00E+00</c:formatCode>
                <c:ptCount val="41"/>
                <c:pt idx="0" formatCode="General">
                  <c:v>0</c:v>
                </c:pt>
                <c:pt idx="1">
                  <c:v>5744.55</c:v>
                </c:pt>
                <c:pt idx="2">
                  <c:v>11489.1</c:v>
                </c:pt>
                <c:pt idx="3">
                  <c:v>17233.7</c:v>
                </c:pt>
                <c:pt idx="4">
                  <c:v>22977.4</c:v>
                </c:pt>
                <c:pt idx="5">
                  <c:v>28720.799999999999</c:v>
                </c:pt>
                <c:pt idx="6">
                  <c:v>34461.199999999997</c:v>
                </c:pt>
                <c:pt idx="7">
                  <c:v>40196.199999999997</c:v>
                </c:pt>
                <c:pt idx="8">
                  <c:v>45927.4</c:v>
                </c:pt>
                <c:pt idx="9">
                  <c:v>51654</c:v>
                </c:pt>
                <c:pt idx="10">
                  <c:v>57372.800000000003</c:v>
                </c:pt>
                <c:pt idx="11">
                  <c:v>63074.8</c:v>
                </c:pt>
                <c:pt idx="12">
                  <c:v>68749.7</c:v>
                </c:pt>
                <c:pt idx="13">
                  <c:v>74389.8</c:v>
                </c:pt>
                <c:pt idx="14">
                  <c:v>79998.8</c:v>
                </c:pt>
                <c:pt idx="15">
                  <c:v>85572.2</c:v>
                </c:pt>
                <c:pt idx="16">
                  <c:v>91101</c:v>
                </c:pt>
                <c:pt idx="17">
                  <c:v>96570.8</c:v>
                </c:pt>
                <c:pt idx="18">
                  <c:v>101977</c:v>
                </c:pt>
                <c:pt idx="19">
                  <c:v>107306</c:v>
                </c:pt>
                <c:pt idx="20">
                  <c:v>112505</c:v>
                </c:pt>
                <c:pt idx="21">
                  <c:v>117546</c:v>
                </c:pt>
                <c:pt idx="22">
                  <c:v>122453</c:v>
                </c:pt>
                <c:pt idx="23">
                  <c:v>127238</c:v>
                </c:pt>
                <c:pt idx="24">
                  <c:v>131893</c:v>
                </c:pt>
                <c:pt idx="25">
                  <c:v>136376</c:v>
                </c:pt>
                <c:pt idx="26">
                  <c:v>139656</c:v>
                </c:pt>
                <c:pt idx="27">
                  <c:v>142405</c:v>
                </c:pt>
                <c:pt idx="28">
                  <c:v>145031</c:v>
                </c:pt>
                <c:pt idx="29">
                  <c:v>147514</c:v>
                </c:pt>
                <c:pt idx="30">
                  <c:v>149791</c:v>
                </c:pt>
                <c:pt idx="31">
                  <c:v>151932</c:v>
                </c:pt>
                <c:pt idx="32">
                  <c:v>153974</c:v>
                </c:pt>
                <c:pt idx="33">
                  <c:v>155954</c:v>
                </c:pt>
                <c:pt idx="34">
                  <c:v>157888</c:v>
                </c:pt>
                <c:pt idx="35">
                  <c:v>159789</c:v>
                </c:pt>
                <c:pt idx="36">
                  <c:v>161654</c:v>
                </c:pt>
                <c:pt idx="37">
                  <c:v>163487</c:v>
                </c:pt>
                <c:pt idx="38">
                  <c:v>165292</c:v>
                </c:pt>
                <c:pt idx="39">
                  <c:v>167086</c:v>
                </c:pt>
                <c:pt idx="40">
                  <c:v>168949</c:v>
                </c:pt>
              </c:numCache>
            </c:numRef>
          </c:yVal>
          <c:smooth val="0"/>
        </c:ser>
        <c:ser>
          <c:idx val="1"/>
          <c:order val="1"/>
          <c:tx>
            <c:strRef>
              <c:f>'[コネクター＋プレート　代表点変位.xlsx]f点変位'!$E$9</c:f>
              <c:strCache>
                <c:ptCount val="1"/>
                <c:pt idx="0">
                  <c:v>f点Z方向変位</c:v>
                </c:pt>
              </c:strCache>
            </c:strRef>
          </c:tx>
          <c:spPr>
            <a:ln w="25400">
              <a:solidFill>
                <a:schemeClr val="tx1"/>
              </a:solidFill>
              <a:prstDash val="dash"/>
            </a:ln>
          </c:spPr>
          <c:marker>
            <c:symbol val="none"/>
          </c:marker>
          <c:xVal>
            <c:numRef>
              <c:f>'[コネクター＋プレート　代表点変位.xlsx]f点変位'!$E$10:$E$50</c:f>
              <c:numCache>
                <c:formatCode>0.00E+00</c:formatCode>
                <c:ptCount val="41"/>
                <c:pt idx="0">
                  <c:v>0</c:v>
                </c:pt>
                <c:pt idx="1">
                  <c:v>-4.7256399999999997E-5</c:v>
                </c:pt>
                <c:pt idx="2">
                  <c:v>-9.4512700000000001E-5</c:v>
                </c:pt>
                <c:pt idx="3">
                  <c:v>-1.41769E-4</c:v>
                </c:pt>
                <c:pt idx="4">
                  <c:v>-1.89018E-4</c:v>
                </c:pt>
                <c:pt idx="5">
                  <c:v>-2.3650900000000001E-4</c:v>
                </c:pt>
                <c:pt idx="6">
                  <c:v>-2.9239199999999999E-4</c:v>
                </c:pt>
                <c:pt idx="7">
                  <c:v>-3.5484399999999999E-4</c:v>
                </c:pt>
                <c:pt idx="8">
                  <c:v>-4.2998E-4</c:v>
                </c:pt>
                <c:pt idx="9">
                  <c:v>-5.1267100000000003E-4</c:v>
                </c:pt>
                <c:pt idx="10">
                  <c:v>-6.0222100000000001E-4</c:v>
                </c:pt>
                <c:pt idx="11">
                  <c:v>-6.9901999999999996E-4</c:v>
                </c:pt>
                <c:pt idx="12">
                  <c:v>-8.0549400000000002E-4</c:v>
                </c:pt>
                <c:pt idx="13">
                  <c:v>-9.2060999999999998E-4</c:v>
                </c:pt>
                <c:pt idx="14">
                  <c:v>-1.0314300000000001E-3</c:v>
                </c:pt>
                <c:pt idx="15">
                  <c:v>-1.1530100000000001E-3</c:v>
                </c:pt>
                <c:pt idx="16">
                  <c:v>-1.2816399999999999E-3</c:v>
                </c:pt>
                <c:pt idx="17">
                  <c:v>-1.4226200000000001E-3</c:v>
                </c:pt>
                <c:pt idx="18">
                  <c:v>-1.5639199999999999E-3</c:v>
                </c:pt>
                <c:pt idx="19">
                  <c:v>-1.7123500000000001E-3</c:v>
                </c:pt>
                <c:pt idx="20">
                  <c:v>-1.87382E-3</c:v>
                </c:pt>
                <c:pt idx="21">
                  <c:v>-2.0392800000000001E-3</c:v>
                </c:pt>
                <c:pt idx="22">
                  <c:v>-2.2119499999999999E-3</c:v>
                </c:pt>
                <c:pt idx="23">
                  <c:v>-2.38368E-3</c:v>
                </c:pt>
                <c:pt idx="24">
                  <c:v>-2.54849E-3</c:v>
                </c:pt>
                <c:pt idx="25">
                  <c:v>-2.6948599999999999E-3</c:v>
                </c:pt>
                <c:pt idx="26">
                  <c:v>-2.7946999999999998E-3</c:v>
                </c:pt>
                <c:pt idx="27">
                  <c:v>-2.87646E-3</c:v>
                </c:pt>
                <c:pt idx="28">
                  <c:v>-2.9524299999999998E-3</c:v>
                </c:pt>
                <c:pt idx="29">
                  <c:v>-3.02133E-3</c:v>
                </c:pt>
                <c:pt idx="30">
                  <c:v>-3.0719100000000002E-3</c:v>
                </c:pt>
                <c:pt idx="31">
                  <c:v>-3.1273E-3</c:v>
                </c:pt>
                <c:pt idx="32">
                  <c:v>-3.1795299999999999E-3</c:v>
                </c:pt>
                <c:pt idx="33">
                  <c:v>-3.2299899999999999E-3</c:v>
                </c:pt>
                <c:pt idx="34">
                  <c:v>-3.2787200000000002E-3</c:v>
                </c:pt>
                <c:pt idx="35">
                  <c:v>-3.3252500000000001E-3</c:v>
                </c:pt>
                <c:pt idx="36">
                  <c:v>-3.3275599999999998E-3</c:v>
                </c:pt>
                <c:pt idx="37">
                  <c:v>-3.3690600000000001E-3</c:v>
                </c:pt>
                <c:pt idx="38">
                  <c:v>-3.4098100000000001E-3</c:v>
                </c:pt>
                <c:pt idx="39">
                  <c:v>-3.4496800000000001E-3</c:v>
                </c:pt>
                <c:pt idx="40">
                  <c:v>-3.4907200000000001E-3</c:v>
                </c:pt>
              </c:numCache>
            </c:numRef>
          </c:xVal>
          <c:yVal>
            <c:numRef>
              <c:f>'[コネクター＋プレート　代表点変位.xlsx]f点変位'!$H$10:$H$50</c:f>
              <c:numCache>
                <c:formatCode>0.00E+00</c:formatCode>
                <c:ptCount val="41"/>
                <c:pt idx="0" formatCode="General">
                  <c:v>0</c:v>
                </c:pt>
                <c:pt idx="1">
                  <c:v>5744.55</c:v>
                </c:pt>
                <c:pt idx="2">
                  <c:v>11489.1</c:v>
                </c:pt>
                <c:pt idx="3">
                  <c:v>17233.7</c:v>
                </c:pt>
                <c:pt idx="4">
                  <c:v>22977.4</c:v>
                </c:pt>
                <c:pt idx="5">
                  <c:v>28720.799999999999</c:v>
                </c:pt>
                <c:pt idx="6">
                  <c:v>34461.199999999997</c:v>
                </c:pt>
                <c:pt idx="7">
                  <c:v>40196.199999999997</c:v>
                </c:pt>
                <c:pt idx="8">
                  <c:v>45927.4</c:v>
                </c:pt>
                <c:pt idx="9">
                  <c:v>51654</c:v>
                </c:pt>
                <c:pt idx="10">
                  <c:v>57372.800000000003</c:v>
                </c:pt>
                <c:pt idx="11">
                  <c:v>63074.8</c:v>
                </c:pt>
                <c:pt idx="12">
                  <c:v>68749.7</c:v>
                </c:pt>
                <c:pt idx="13">
                  <c:v>74389.8</c:v>
                </c:pt>
                <c:pt idx="14">
                  <c:v>79998.8</c:v>
                </c:pt>
                <c:pt idx="15">
                  <c:v>85572.2</c:v>
                </c:pt>
                <c:pt idx="16">
                  <c:v>91101</c:v>
                </c:pt>
                <c:pt idx="17">
                  <c:v>96570.8</c:v>
                </c:pt>
                <c:pt idx="18">
                  <c:v>101977</c:v>
                </c:pt>
                <c:pt idx="19">
                  <c:v>107306</c:v>
                </c:pt>
                <c:pt idx="20">
                  <c:v>112505</c:v>
                </c:pt>
                <c:pt idx="21">
                  <c:v>117546</c:v>
                </c:pt>
                <c:pt idx="22">
                  <c:v>122453</c:v>
                </c:pt>
                <c:pt idx="23">
                  <c:v>127238</c:v>
                </c:pt>
                <c:pt idx="24">
                  <c:v>131893</c:v>
                </c:pt>
                <c:pt idx="25">
                  <c:v>136376</c:v>
                </c:pt>
                <c:pt idx="26">
                  <c:v>139656</c:v>
                </c:pt>
                <c:pt idx="27">
                  <c:v>142405</c:v>
                </c:pt>
                <c:pt idx="28">
                  <c:v>145031</c:v>
                </c:pt>
                <c:pt idx="29">
                  <c:v>147514</c:v>
                </c:pt>
                <c:pt idx="30">
                  <c:v>149791</c:v>
                </c:pt>
                <c:pt idx="31">
                  <c:v>151932</c:v>
                </c:pt>
                <c:pt idx="32">
                  <c:v>153974</c:v>
                </c:pt>
                <c:pt idx="33">
                  <c:v>155954</c:v>
                </c:pt>
                <c:pt idx="34">
                  <c:v>157888</c:v>
                </c:pt>
                <c:pt idx="35">
                  <c:v>159789</c:v>
                </c:pt>
                <c:pt idx="36">
                  <c:v>161654</c:v>
                </c:pt>
                <c:pt idx="37">
                  <c:v>163487</c:v>
                </c:pt>
                <c:pt idx="38">
                  <c:v>165292</c:v>
                </c:pt>
                <c:pt idx="39">
                  <c:v>167086</c:v>
                </c:pt>
                <c:pt idx="40">
                  <c:v>168949</c:v>
                </c:pt>
              </c:numCache>
            </c:numRef>
          </c:yVal>
          <c:smooth val="0"/>
        </c:ser>
        <c:ser>
          <c:idx val="2"/>
          <c:order val="2"/>
          <c:tx>
            <c:strRef>
              <c:f>'[コネクター＋プレート　代表点変位.xlsx]f点変位'!$M$9</c:f>
              <c:strCache>
                <c:ptCount val="1"/>
                <c:pt idx="0">
                  <c:v>コネクター降伏時荷重</c:v>
                </c:pt>
              </c:strCache>
            </c:strRef>
          </c:tx>
          <c:spPr>
            <a:ln w="25400">
              <a:solidFill>
                <a:schemeClr val="tx1"/>
              </a:solidFill>
              <a:prstDash val="lgDashDotDot"/>
            </a:ln>
          </c:spPr>
          <c:marker>
            <c:symbol val="none"/>
          </c:marker>
          <c:xVal>
            <c:numRef>
              <c:f>'[コネクター＋プレート　代表点変位.xlsx]f点変位'!$L$10:$L$11</c:f>
              <c:numCache>
                <c:formatCode>General</c:formatCode>
                <c:ptCount val="2"/>
                <c:pt idx="0">
                  <c:v>0</c:v>
                </c:pt>
                <c:pt idx="1">
                  <c:v>0.3</c:v>
                </c:pt>
              </c:numCache>
            </c:numRef>
          </c:xVal>
          <c:yVal>
            <c:numRef>
              <c:f>'[コネクター＋プレート　代表点変位.xlsx]f点変位'!$M$10:$M$11</c:f>
              <c:numCache>
                <c:formatCode>General</c:formatCode>
                <c:ptCount val="2"/>
                <c:pt idx="0">
                  <c:v>52000</c:v>
                </c:pt>
                <c:pt idx="1">
                  <c:v>52000</c:v>
                </c:pt>
              </c:numCache>
            </c:numRef>
          </c:yVal>
          <c:smooth val="0"/>
        </c:ser>
        <c:ser>
          <c:idx val="3"/>
          <c:order val="3"/>
          <c:tx>
            <c:strRef>
              <c:f>'[コネクター＋プレート　代表点変位.xlsx]f点変位'!$N$9</c:f>
              <c:strCache>
                <c:ptCount val="1"/>
                <c:pt idx="0">
                  <c:v>プレート降伏時荷重</c:v>
                </c:pt>
              </c:strCache>
            </c:strRef>
          </c:tx>
          <c:spPr>
            <a:ln w="25400">
              <a:solidFill>
                <a:schemeClr val="tx1"/>
              </a:solidFill>
              <a:prstDash val="lgDashDot"/>
            </a:ln>
          </c:spPr>
          <c:marker>
            <c:symbol val="none"/>
          </c:marker>
          <c:xVal>
            <c:numRef>
              <c:f>'[コネクター＋プレート　代表点変位.xlsx]f点変位'!$L$10:$L$11</c:f>
              <c:numCache>
                <c:formatCode>General</c:formatCode>
                <c:ptCount val="2"/>
                <c:pt idx="0">
                  <c:v>0</c:v>
                </c:pt>
                <c:pt idx="1">
                  <c:v>0.3</c:v>
                </c:pt>
              </c:numCache>
            </c:numRef>
          </c:xVal>
          <c:yVal>
            <c:numRef>
              <c:f>'[コネクター＋プレート　代表点変位.xlsx]f点変位'!$N$10:$N$11</c:f>
              <c:numCache>
                <c:formatCode>General</c:formatCode>
                <c:ptCount val="2"/>
                <c:pt idx="0">
                  <c:v>122000</c:v>
                </c:pt>
                <c:pt idx="1">
                  <c:v>122000</c:v>
                </c:pt>
              </c:numCache>
            </c:numRef>
          </c:yVal>
          <c:smooth val="0"/>
        </c:ser>
        <c:ser>
          <c:idx val="4"/>
          <c:order val="4"/>
          <c:tx>
            <c:v>f点X方向変位</c:v>
          </c:tx>
          <c:spPr>
            <a:ln>
              <a:solidFill>
                <a:schemeClr val="tx1"/>
              </a:solidFill>
              <a:prstDash val="sysDot"/>
            </a:ln>
          </c:spPr>
          <c:marker>
            <c:symbol val="none"/>
          </c:marker>
          <c:xVal>
            <c:numRef>
              <c:f>'[コネクター＋プレート　代表点変位.xlsx]f点変位'!$C$10:$C$50</c:f>
              <c:numCache>
                <c:formatCode>0.00E+00</c:formatCode>
                <c:ptCount val="41"/>
                <c:pt idx="0">
                  <c:v>0</c:v>
                </c:pt>
                <c:pt idx="1">
                  <c:v>-9.7835400000000002E-5</c:v>
                </c:pt>
                <c:pt idx="2">
                  <c:v>-1.9567099999999999E-4</c:v>
                </c:pt>
                <c:pt idx="3">
                  <c:v>-2.9350600000000002E-4</c:v>
                </c:pt>
                <c:pt idx="4">
                  <c:v>-3.9132799999999998E-4</c:v>
                </c:pt>
                <c:pt idx="5">
                  <c:v>-4.8903900000000003E-4</c:v>
                </c:pt>
                <c:pt idx="6">
                  <c:v>-5.8973399999999996E-4</c:v>
                </c:pt>
                <c:pt idx="7">
                  <c:v>-6.9553799999999999E-4</c:v>
                </c:pt>
                <c:pt idx="8">
                  <c:v>-8.0653400000000003E-4</c:v>
                </c:pt>
                <c:pt idx="9">
                  <c:v>-9.1722799999999997E-4</c:v>
                </c:pt>
                <c:pt idx="10">
                  <c:v>-1.0295199999999999E-3</c:v>
                </c:pt>
                <c:pt idx="11">
                  <c:v>-1.1501199999999999E-3</c:v>
                </c:pt>
                <c:pt idx="12">
                  <c:v>-1.2800400000000001E-3</c:v>
                </c:pt>
                <c:pt idx="13">
                  <c:v>-1.4181700000000001E-3</c:v>
                </c:pt>
                <c:pt idx="14">
                  <c:v>-1.55959E-3</c:v>
                </c:pt>
                <c:pt idx="15">
                  <c:v>-1.7168000000000001E-3</c:v>
                </c:pt>
                <c:pt idx="16">
                  <c:v>-1.8800900000000001E-3</c:v>
                </c:pt>
                <c:pt idx="17">
                  <c:v>-2.0586799999999998E-3</c:v>
                </c:pt>
                <c:pt idx="18">
                  <c:v>-2.23901E-3</c:v>
                </c:pt>
                <c:pt idx="19">
                  <c:v>-2.4307299999999999E-3</c:v>
                </c:pt>
                <c:pt idx="20">
                  <c:v>-2.6332999999999999E-3</c:v>
                </c:pt>
                <c:pt idx="21">
                  <c:v>-2.8539300000000002E-3</c:v>
                </c:pt>
                <c:pt idx="22">
                  <c:v>-3.07698E-3</c:v>
                </c:pt>
                <c:pt idx="23">
                  <c:v>-3.3019999999999998E-3</c:v>
                </c:pt>
                <c:pt idx="24">
                  <c:v>-3.5206399999999998E-3</c:v>
                </c:pt>
                <c:pt idx="25">
                  <c:v>-3.72456E-3</c:v>
                </c:pt>
                <c:pt idx="26">
                  <c:v>-3.8734300000000002E-3</c:v>
                </c:pt>
                <c:pt idx="27">
                  <c:v>-4.0045100000000002E-3</c:v>
                </c:pt>
                <c:pt idx="28">
                  <c:v>-4.1308400000000002E-3</c:v>
                </c:pt>
                <c:pt idx="29">
                  <c:v>-4.2517400000000004E-3</c:v>
                </c:pt>
                <c:pt idx="30">
                  <c:v>-4.3431299999999997E-3</c:v>
                </c:pt>
                <c:pt idx="31">
                  <c:v>-4.4513799999999996E-3</c:v>
                </c:pt>
                <c:pt idx="32">
                  <c:v>-4.5609400000000003E-3</c:v>
                </c:pt>
                <c:pt idx="33">
                  <c:v>-4.6729299999999996E-3</c:v>
                </c:pt>
                <c:pt idx="34">
                  <c:v>-4.7843800000000004E-3</c:v>
                </c:pt>
                <c:pt idx="35">
                  <c:v>-4.8951400000000001E-3</c:v>
                </c:pt>
                <c:pt idx="36">
                  <c:v>-4.9409800000000002E-3</c:v>
                </c:pt>
                <c:pt idx="37">
                  <c:v>-5.0458999999999999E-3</c:v>
                </c:pt>
                <c:pt idx="38">
                  <c:v>-5.1498799999999999E-3</c:v>
                </c:pt>
                <c:pt idx="39">
                  <c:v>-5.2532500000000001E-3</c:v>
                </c:pt>
                <c:pt idx="40">
                  <c:v>-5.3640199999999997E-3</c:v>
                </c:pt>
              </c:numCache>
            </c:numRef>
          </c:xVal>
          <c:yVal>
            <c:numRef>
              <c:f>'[コネクター＋プレート　代表点変位.xlsx]f点変位'!$H$10:$H$50</c:f>
              <c:numCache>
                <c:formatCode>0.00E+00</c:formatCode>
                <c:ptCount val="41"/>
                <c:pt idx="0" formatCode="General">
                  <c:v>0</c:v>
                </c:pt>
                <c:pt idx="1">
                  <c:v>5744.55</c:v>
                </c:pt>
                <c:pt idx="2">
                  <c:v>11489.1</c:v>
                </c:pt>
                <c:pt idx="3">
                  <c:v>17233.7</c:v>
                </c:pt>
                <c:pt idx="4">
                  <c:v>22977.4</c:v>
                </c:pt>
                <c:pt idx="5">
                  <c:v>28720.799999999999</c:v>
                </c:pt>
                <c:pt idx="6">
                  <c:v>34461.199999999997</c:v>
                </c:pt>
                <c:pt idx="7">
                  <c:v>40196.199999999997</c:v>
                </c:pt>
                <c:pt idx="8">
                  <c:v>45927.4</c:v>
                </c:pt>
                <c:pt idx="9">
                  <c:v>51654</c:v>
                </c:pt>
                <c:pt idx="10">
                  <c:v>57372.800000000003</c:v>
                </c:pt>
                <c:pt idx="11">
                  <c:v>63074.8</c:v>
                </c:pt>
                <c:pt idx="12">
                  <c:v>68749.7</c:v>
                </c:pt>
                <c:pt idx="13">
                  <c:v>74389.8</c:v>
                </c:pt>
                <c:pt idx="14">
                  <c:v>79998.8</c:v>
                </c:pt>
                <c:pt idx="15">
                  <c:v>85572.2</c:v>
                </c:pt>
                <c:pt idx="16">
                  <c:v>91101</c:v>
                </c:pt>
                <c:pt idx="17">
                  <c:v>96570.8</c:v>
                </c:pt>
                <c:pt idx="18">
                  <c:v>101977</c:v>
                </c:pt>
                <c:pt idx="19">
                  <c:v>107306</c:v>
                </c:pt>
                <c:pt idx="20">
                  <c:v>112505</c:v>
                </c:pt>
                <c:pt idx="21">
                  <c:v>117546</c:v>
                </c:pt>
                <c:pt idx="22">
                  <c:v>122453</c:v>
                </c:pt>
                <c:pt idx="23">
                  <c:v>127238</c:v>
                </c:pt>
                <c:pt idx="24">
                  <c:v>131893</c:v>
                </c:pt>
                <c:pt idx="25">
                  <c:v>136376</c:v>
                </c:pt>
                <c:pt idx="26">
                  <c:v>139656</c:v>
                </c:pt>
                <c:pt idx="27">
                  <c:v>142405</c:v>
                </c:pt>
                <c:pt idx="28">
                  <c:v>145031</c:v>
                </c:pt>
                <c:pt idx="29">
                  <c:v>147514</c:v>
                </c:pt>
                <c:pt idx="30">
                  <c:v>149791</c:v>
                </c:pt>
                <c:pt idx="31">
                  <c:v>151932</c:v>
                </c:pt>
                <c:pt idx="32">
                  <c:v>153974</c:v>
                </c:pt>
                <c:pt idx="33">
                  <c:v>155954</c:v>
                </c:pt>
                <c:pt idx="34">
                  <c:v>157888</c:v>
                </c:pt>
                <c:pt idx="35">
                  <c:v>159789</c:v>
                </c:pt>
                <c:pt idx="36">
                  <c:v>161654</c:v>
                </c:pt>
                <c:pt idx="37">
                  <c:v>163487</c:v>
                </c:pt>
                <c:pt idx="38">
                  <c:v>165292</c:v>
                </c:pt>
                <c:pt idx="39">
                  <c:v>167086</c:v>
                </c:pt>
                <c:pt idx="40">
                  <c:v>168949</c:v>
                </c:pt>
              </c:numCache>
            </c:numRef>
          </c:yVal>
          <c:smooth val="0"/>
        </c:ser>
        <c:dLbls>
          <c:showLegendKey val="0"/>
          <c:showVal val="0"/>
          <c:showCatName val="0"/>
          <c:showSerName val="0"/>
          <c:showPercent val="0"/>
          <c:showBubbleSize val="0"/>
        </c:dLbls>
        <c:axId val="185247896"/>
        <c:axId val="185248288"/>
      </c:scatterChart>
      <c:valAx>
        <c:axId val="185247896"/>
        <c:scaling>
          <c:orientation val="minMax"/>
        </c:scaling>
        <c:delete val="0"/>
        <c:axPos val="b"/>
        <c:numFmt formatCode="#,##0.00_ " sourceLinked="0"/>
        <c:majorTickMark val="out"/>
        <c:minorTickMark val="none"/>
        <c:tickLblPos val="nextTo"/>
        <c:crossAx val="185248288"/>
        <c:crosses val="autoZero"/>
        <c:crossBetween val="midCat"/>
      </c:valAx>
      <c:valAx>
        <c:axId val="185248288"/>
        <c:scaling>
          <c:orientation val="minMax"/>
        </c:scaling>
        <c:delete val="0"/>
        <c:axPos val="l"/>
        <c:numFmt formatCode="General" sourceLinked="1"/>
        <c:majorTickMark val="out"/>
        <c:minorTickMark val="none"/>
        <c:tickLblPos val="nextTo"/>
        <c:crossAx val="185247896"/>
        <c:crosses val="autoZero"/>
        <c:crossBetween val="midCat"/>
      </c:valAx>
      <c:spPr>
        <a:noFill/>
        <a:ln w="25400">
          <a:noFill/>
        </a:ln>
      </c:spPr>
    </c:plotArea>
    <c:legend>
      <c:legendPos val="r"/>
      <c:layout>
        <c:manualLayout>
          <c:xMode val="edge"/>
          <c:yMode val="edge"/>
          <c:x val="0.60020822397200346"/>
          <c:y val="0.24498651210265385"/>
          <c:w val="0.36094444444444446"/>
          <c:h val="0.69828302712160983"/>
        </c:manualLayout>
      </c:layout>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0.65753</cdr:x>
      <cdr:y>0.79487</cdr:y>
    </cdr:from>
    <cdr:to>
      <cdr:x>0.83266</cdr:x>
      <cdr:y>0.91984</cdr:y>
    </cdr:to>
    <cdr:sp macro="" textlink="">
      <cdr:nvSpPr>
        <cdr:cNvPr id="2" name="テキスト ボックス 1"/>
        <cdr:cNvSpPr txBox="1"/>
      </cdr:nvSpPr>
      <cdr:spPr>
        <a:xfrm xmlns:a="http://schemas.openxmlformats.org/drawingml/2006/main">
          <a:off x="3456384" y="2232248"/>
          <a:ext cx="920588" cy="3509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400" dirty="0">
              <a:latin typeface="ＭＳ 明朝" pitchFamily="17" charset="-128"/>
              <a:ea typeface="ＭＳ 明朝" pitchFamily="17" charset="-128"/>
            </a:rPr>
            <a:t>変位</a:t>
          </a:r>
          <a:r>
            <a:rPr lang="en-US" altLang="ja-JP" sz="1400" i="0" dirty="0">
              <a:latin typeface="Times New Roman" pitchFamily="18" charset="0"/>
              <a:cs typeface="Times New Roman" pitchFamily="18" charset="0"/>
            </a:rPr>
            <a:t>(mm</a:t>
          </a:r>
          <a:r>
            <a:rPr lang="en-US" altLang="ja-JP" sz="1400" dirty="0">
              <a:latin typeface="Times New Roman" pitchFamily="18" charset="0"/>
              <a:cs typeface="Times New Roman" pitchFamily="18" charset="0"/>
            </a:rPr>
            <a:t>)</a:t>
          </a:r>
          <a:r>
            <a:rPr lang="ja-JP" altLang="en-US" sz="1400" dirty="0">
              <a:latin typeface="Times New Roman" pitchFamily="18" charset="0"/>
              <a:cs typeface="Times New Roman" pitchFamily="18" charset="0"/>
            </a:rPr>
            <a:t>　</a:t>
          </a:r>
        </a:p>
      </cdr:txBody>
    </cdr:sp>
  </cdr:relSizeAnchor>
  <cdr:relSizeAnchor xmlns:cdr="http://schemas.openxmlformats.org/drawingml/2006/chartDrawing">
    <cdr:from>
      <cdr:x>0.0129</cdr:x>
      <cdr:y>0.2559</cdr:y>
    </cdr:from>
    <cdr:to>
      <cdr:x>0.07781</cdr:x>
      <cdr:y>0.61912</cdr:y>
    </cdr:to>
    <cdr:sp macro="" textlink="">
      <cdr:nvSpPr>
        <cdr:cNvPr id="3" name="テキスト ボックス 2"/>
        <cdr:cNvSpPr txBox="1"/>
      </cdr:nvSpPr>
      <cdr:spPr>
        <a:xfrm xmlns:a="http://schemas.openxmlformats.org/drawingml/2006/main" rot="16200000">
          <a:off x="-331461" y="1263812"/>
          <a:ext cx="1212418" cy="39316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400" dirty="0">
              <a:latin typeface="ＭＳ 明朝" pitchFamily="17" charset="-128"/>
              <a:ea typeface="ＭＳ 明朝" pitchFamily="17" charset="-128"/>
            </a:rPr>
            <a:t>荷重</a:t>
          </a:r>
          <a:r>
            <a:rPr lang="ja-JP" altLang="en-US" sz="1400" dirty="0"/>
            <a:t> </a:t>
          </a:r>
          <a:r>
            <a:rPr lang="en-US" altLang="ja-JP" sz="1400" i="0" dirty="0">
              <a:latin typeface="Times New Roman" pitchFamily="18" charset="0"/>
              <a:cs typeface="Times New Roman" pitchFamily="18" charset="0"/>
            </a:rPr>
            <a:t>(</a:t>
          </a:r>
          <a:r>
            <a:rPr lang="en-US" altLang="ja-JP" sz="1400" i="0" dirty="0" err="1">
              <a:latin typeface="Times New Roman" pitchFamily="18" charset="0"/>
              <a:cs typeface="Times New Roman" pitchFamily="18" charset="0"/>
            </a:rPr>
            <a:t>kN</a:t>
          </a:r>
          <a:r>
            <a:rPr lang="en-US" altLang="ja-JP" sz="1400" i="0" dirty="0">
              <a:latin typeface="Times New Roman" pitchFamily="18" charset="0"/>
              <a:cs typeface="Times New Roman" pitchFamily="18" charset="0"/>
            </a:rPr>
            <a:t>)</a:t>
          </a:r>
          <a:endParaRPr lang="ja-JP" altLang="en-US" sz="1400" i="0" dirty="0">
            <a:latin typeface="Times New Roman" pitchFamily="18" charset="0"/>
            <a:cs typeface="Times New Roman" pitchFamily="18" charset="0"/>
          </a:endParaRPr>
        </a:p>
      </cdr:txBody>
    </cdr:sp>
  </cdr:relSizeAnchor>
  <cdr:relSizeAnchor xmlns:cdr="http://schemas.openxmlformats.org/drawingml/2006/chartDrawing">
    <cdr:from>
      <cdr:x>0.14806</cdr:x>
      <cdr:y>0.43365</cdr:y>
    </cdr:from>
    <cdr:to>
      <cdr:x>0.79487</cdr:x>
      <cdr:y>0.44088</cdr:y>
    </cdr:to>
    <cdr:sp macro="" textlink="">
      <cdr:nvSpPr>
        <cdr:cNvPr id="4" name="フリーフォーム 3"/>
        <cdr:cNvSpPr/>
      </cdr:nvSpPr>
      <cdr:spPr>
        <a:xfrm xmlns:a="http://schemas.openxmlformats.org/drawingml/2006/main">
          <a:off x="466805" y="618475"/>
          <a:ext cx="2039247" cy="10311"/>
        </a:xfrm>
        <a:custGeom xmlns:a="http://schemas.openxmlformats.org/drawingml/2006/main">
          <a:avLst/>
          <a:gdLst>
            <a:gd name="connsiteX0" fmla="*/ 0 w 2668797"/>
            <a:gd name="connsiteY0" fmla="*/ 17972 h 17972"/>
            <a:gd name="connsiteX1" fmla="*/ 2668797 w 2668797"/>
            <a:gd name="connsiteY1" fmla="*/ 0 h 17972"/>
          </a:gdLst>
          <a:ahLst/>
          <a:cxnLst>
            <a:cxn ang="0">
              <a:pos x="connsiteX0" y="connsiteY0"/>
            </a:cxn>
            <a:cxn ang="0">
              <a:pos x="connsiteX1" y="connsiteY1"/>
            </a:cxn>
          </a:cxnLst>
          <a:rect l="l" t="t" r="r" b="b"/>
          <a:pathLst>
            <a:path w="2668797" h="17972">
              <a:moveTo>
                <a:pt x="0" y="17972"/>
              </a:moveTo>
              <a:lnTo>
                <a:pt x="2668797" y="0"/>
              </a:lnTo>
            </a:path>
          </a:pathLst>
        </a:custGeom>
        <a:noFill xmlns:a="http://schemas.openxmlformats.org/drawingml/2006/main"/>
        <a:ln xmlns:a="http://schemas.openxmlformats.org/drawingml/2006/main" w="3175" cap="flat" cmpd="sng" algn="ctr">
          <a:solidFill>
            <a:sysClr val="windowText" lastClr="000000"/>
          </a:solidFill>
          <a:prstDash val="lgDashDot"/>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ja-JP"/>
        </a:p>
      </cdr:txBody>
    </cdr:sp>
  </cdr:relSizeAnchor>
  <cdr:relSizeAnchor xmlns:cdr="http://schemas.openxmlformats.org/drawingml/2006/chartDrawing">
    <cdr:from>
      <cdr:x>0.43191</cdr:x>
      <cdr:y>0.32125</cdr:y>
    </cdr:from>
    <cdr:to>
      <cdr:x>0.78043</cdr:x>
      <cdr:y>0.43858</cdr:y>
    </cdr:to>
    <cdr:sp macro="" textlink="">
      <cdr:nvSpPr>
        <cdr:cNvPr id="5" name="テキスト ボックス 2"/>
        <cdr:cNvSpPr txBox="1"/>
      </cdr:nvSpPr>
      <cdr:spPr>
        <a:xfrm xmlns:a="http://schemas.openxmlformats.org/drawingml/2006/main">
          <a:off x="1361701" y="458166"/>
          <a:ext cx="1098805" cy="16733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ja-JP" altLang="en-US" sz="1400" b="0" dirty="0">
              <a:latin typeface="+mj-ea"/>
              <a:ea typeface="+mj-ea"/>
            </a:rPr>
            <a:t>降伏時の荷重</a:t>
          </a:r>
          <a:r>
            <a:rPr lang="ja-JP" altLang="en-US" sz="1400" b="0" dirty="0"/>
            <a:t>＝</a:t>
          </a:r>
          <a:r>
            <a:rPr lang="en-US" altLang="ja-JP" sz="1400" b="0" dirty="0">
              <a:latin typeface="Times New Roman" panose="02020603050405020304" pitchFamily="18" charset="0"/>
              <a:cs typeface="Times New Roman" panose="02020603050405020304" pitchFamily="18" charset="0"/>
            </a:rPr>
            <a:t>140</a:t>
          </a:r>
          <a:r>
            <a:rPr lang="en-US" altLang="ja-JP" sz="1400" b="0" i="0" dirty="0">
              <a:latin typeface="Times New Roman" pitchFamily="18" charset="0"/>
              <a:cs typeface="Times New Roman" pitchFamily="18" charset="0"/>
            </a:rPr>
            <a:t>kN</a:t>
          </a:r>
          <a:endParaRPr lang="ja-JP" altLang="en-US" sz="1400" b="0" i="0" dirty="0">
            <a:latin typeface="Times New Roman" pitchFamily="18" charset="0"/>
            <a:cs typeface="Times New Roman" pitchFamily="18" charset="0"/>
          </a:endParaRPr>
        </a:p>
      </cdr:txBody>
    </cdr:sp>
  </cdr:relSizeAnchor>
  <cdr:relSizeAnchor xmlns:cdr="http://schemas.openxmlformats.org/drawingml/2006/chartDrawing">
    <cdr:from>
      <cdr:x>0.44405</cdr:x>
      <cdr:y>0.87908</cdr:y>
    </cdr:from>
    <cdr:to>
      <cdr:x>0.59426</cdr:x>
      <cdr:y>1</cdr:y>
    </cdr:to>
    <cdr:sp macro="" textlink="">
      <cdr:nvSpPr>
        <cdr:cNvPr id="6" name="テキスト ボックス 1"/>
        <cdr:cNvSpPr txBox="1"/>
      </cdr:nvSpPr>
      <cdr:spPr>
        <a:xfrm xmlns:a="http://schemas.openxmlformats.org/drawingml/2006/main">
          <a:off x="1337669" y="1286129"/>
          <a:ext cx="452499" cy="176911"/>
        </a:xfrm>
        <a:prstGeom xmlns:a="http://schemas.openxmlformats.org/drawingml/2006/main" prst="rect">
          <a:avLst/>
        </a:prstGeom>
      </cdr:spPr>
    </cdr:sp>
  </cdr:relSizeAnchor>
</c:userShapes>
</file>

<file path=ppt/drawings/drawing2.xml><?xml version="1.0" encoding="utf-8"?>
<c:userShapes xmlns:c="http://schemas.openxmlformats.org/drawingml/2006/chart">
  <cdr:relSizeAnchor xmlns:cdr="http://schemas.openxmlformats.org/drawingml/2006/chartDrawing">
    <cdr:from>
      <cdr:x>0.68726</cdr:x>
      <cdr:y>0.83717</cdr:y>
    </cdr:from>
    <cdr:to>
      <cdr:x>0.92351</cdr:x>
      <cdr:y>0.93919</cdr:y>
    </cdr:to>
    <cdr:sp macro="" textlink="">
      <cdr:nvSpPr>
        <cdr:cNvPr id="2" name="テキスト ボックス 1"/>
        <cdr:cNvSpPr txBox="1"/>
      </cdr:nvSpPr>
      <cdr:spPr>
        <a:xfrm xmlns:a="http://schemas.openxmlformats.org/drawingml/2006/main">
          <a:off x="2304256" y="2376264"/>
          <a:ext cx="792088" cy="28957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dirty="0"/>
            <a:t>主ひずみ</a:t>
          </a:r>
        </a:p>
      </cdr:txBody>
    </cdr:sp>
  </cdr:relSizeAnchor>
  <cdr:relSizeAnchor xmlns:cdr="http://schemas.openxmlformats.org/drawingml/2006/chartDrawing">
    <cdr:from>
      <cdr:x>0.025</cdr:x>
      <cdr:y>0.51042</cdr:y>
    </cdr:from>
    <cdr:to>
      <cdr:x>0.225</cdr:x>
      <cdr:y>0.84375</cdr:y>
    </cdr:to>
    <cdr:sp macro="" textlink="">
      <cdr:nvSpPr>
        <cdr:cNvPr id="3" name="テキスト ボックス 2"/>
        <cdr:cNvSpPr txBox="1"/>
      </cdr:nvSpPr>
      <cdr:spPr>
        <a:xfrm xmlns:a="http://schemas.openxmlformats.org/drawingml/2006/main">
          <a:off x="114300" y="14001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0.02148</cdr:x>
      <cdr:y>0.15221</cdr:y>
    </cdr:from>
    <cdr:to>
      <cdr:x>0.15312</cdr:x>
      <cdr:y>0.85795</cdr:y>
    </cdr:to>
    <cdr:sp macro="" textlink="">
      <cdr:nvSpPr>
        <cdr:cNvPr id="4" name="テキスト ボックス 3"/>
        <cdr:cNvSpPr txBox="1"/>
      </cdr:nvSpPr>
      <cdr:spPr>
        <a:xfrm xmlns:a="http://schemas.openxmlformats.org/drawingml/2006/main">
          <a:off x="72008" y="432048"/>
          <a:ext cx="441362" cy="2003208"/>
        </a:xfrm>
        <a:prstGeom xmlns:a="http://schemas.openxmlformats.org/drawingml/2006/main" prst="rect">
          <a:avLst/>
        </a:prstGeom>
      </cdr:spPr>
      <cdr:txBody>
        <a:bodyPr xmlns:a="http://schemas.openxmlformats.org/drawingml/2006/main" vertOverflow="clip" vert="vert270" wrap="none" rtlCol="0"/>
        <a:lstStyle xmlns:a="http://schemas.openxmlformats.org/drawingml/2006/main"/>
        <a:p xmlns:a="http://schemas.openxmlformats.org/drawingml/2006/main">
          <a:r>
            <a:rPr lang="ja-JP" altLang="en-US" sz="1200" dirty="0"/>
            <a:t>相当応力度（主応力度）</a:t>
          </a:r>
          <a:r>
            <a:rPr lang="en-US" altLang="ja-JP" sz="1200" dirty="0"/>
            <a:t>[N/mm²]</a:t>
          </a:r>
          <a:endParaRPr lang="ja-JP" altLang="en-US" sz="1200" dirty="0"/>
        </a:p>
      </cdr:txBody>
    </cdr:sp>
  </cdr:relSizeAnchor>
  <cdr:relSizeAnchor xmlns:cdr="http://schemas.openxmlformats.org/drawingml/2006/chartDrawing">
    <cdr:from>
      <cdr:x>0.70707</cdr:x>
      <cdr:y>0.78092</cdr:y>
    </cdr:from>
    <cdr:to>
      <cdr:x>1</cdr:x>
      <cdr:y>0.88946</cdr:y>
    </cdr:to>
    <cdr:sp macro="" textlink="">
      <cdr:nvSpPr>
        <cdr:cNvPr id="8" name="テキスト ボックス 1"/>
        <cdr:cNvSpPr txBox="1"/>
      </cdr:nvSpPr>
      <cdr:spPr>
        <a:xfrm xmlns:a="http://schemas.openxmlformats.org/drawingml/2006/main">
          <a:off x="1125231" y="990283"/>
          <a:ext cx="445124" cy="137631"/>
        </a:xfrm>
        <a:prstGeom xmlns:a="http://schemas.openxmlformats.org/drawingml/2006/main" prst="rect">
          <a:avLst/>
        </a:prstGeom>
      </cdr:spPr>
    </cdr:sp>
  </cdr:relSizeAnchor>
  <cdr:relSizeAnchor xmlns:cdr="http://schemas.openxmlformats.org/drawingml/2006/chartDrawing">
    <cdr:from>
      <cdr:x>0.70707</cdr:x>
      <cdr:y>0.78092</cdr:y>
    </cdr:from>
    <cdr:to>
      <cdr:x>1</cdr:x>
      <cdr:y>0.88946</cdr:y>
    </cdr:to>
    <cdr:sp macro="" textlink="">
      <cdr:nvSpPr>
        <cdr:cNvPr id="9" name="テキスト ボックス 1"/>
        <cdr:cNvSpPr txBox="1"/>
      </cdr:nvSpPr>
      <cdr:spPr>
        <a:xfrm xmlns:a="http://schemas.openxmlformats.org/drawingml/2006/main">
          <a:off x="1125231" y="990283"/>
          <a:ext cx="445124" cy="137631"/>
        </a:xfrm>
        <a:prstGeom xmlns:a="http://schemas.openxmlformats.org/drawingml/2006/main" prst="rect">
          <a:avLst/>
        </a:prstGeom>
      </cdr:spPr>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8998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89982"/>
          </a:xfrm>
          <a:prstGeom prst="rect">
            <a:avLst/>
          </a:prstGeom>
        </p:spPr>
        <p:txBody>
          <a:bodyPr vert="horz" lIns="91440" tIns="45720" rIns="91440" bIns="45720" rtlCol="0"/>
          <a:lstStyle>
            <a:lvl1pPr algn="r">
              <a:defRPr sz="1200"/>
            </a:lvl1pPr>
          </a:lstStyle>
          <a:p>
            <a:fld id="{C3CFFF99-B3A2-4929-8930-20BBB12680DD}" type="datetimeFigureOut">
              <a:rPr kumimoji="1" lang="ja-JP" altLang="en-US" smtClean="0"/>
              <a:t>2015/3/31</a:t>
            </a:fld>
            <a:endParaRPr kumimoji="1" lang="ja-JP" altLang="en-US"/>
          </a:p>
        </p:txBody>
      </p:sp>
      <p:sp>
        <p:nvSpPr>
          <p:cNvPr id="4" name="フッター プレースホルダー 3"/>
          <p:cNvSpPr>
            <a:spLocks noGrp="1"/>
          </p:cNvSpPr>
          <p:nvPr>
            <p:ph type="ftr" sz="quarter" idx="2"/>
          </p:nvPr>
        </p:nvSpPr>
        <p:spPr>
          <a:xfrm>
            <a:off x="0" y="9307955"/>
            <a:ext cx="2918831" cy="48998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07955"/>
            <a:ext cx="2918831" cy="489982"/>
          </a:xfrm>
          <a:prstGeom prst="rect">
            <a:avLst/>
          </a:prstGeom>
        </p:spPr>
        <p:txBody>
          <a:bodyPr vert="horz" lIns="91440" tIns="45720" rIns="91440" bIns="45720" rtlCol="0" anchor="b"/>
          <a:lstStyle>
            <a:lvl1pPr algn="r">
              <a:defRPr sz="1200"/>
            </a:lvl1pPr>
          </a:lstStyle>
          <a:p>
            <a:fld id="{32C7105A-8C6A-4694-8FEC-E5C0DFE2AF44}" type="slidenum">
              <a:rPr kumimoji="1" lang="ja-JP" altLang="en-US" smtClean="0"/>
              <a:t>‹#›</a:t>
            </a:fld>
            <a:endParaRPr kumimoji="1" lang="ja-JP" altLang="en-US"/>
          </a:p>
        </p:txBody>
      </p:sp>
    </p:spTree>
    <p:extLst>
      <p:ext uri="{BB962C8B-B14F-4D97-AF65-F5344CB8AC3E}">
        <p14:creationId xmlns:p14="http://schemas.microsoft.com/office/powerpoint/2010/main" val="179222281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2"/>
      </p:bgRef>
    </p:bg>
    <p:spTree>
      <p:nvGrpSpPr>
        <p:cNvPr id="1" name=""/>
        <p:cNvGrpSpPr/>
        <p:nvPr/>
      </p:nvGrpSpPr>
      <p:grpSpPr>
        <a:xfrm>
          <a:off x="0" y="0"/>
          <a:ext cx="0" cy="0"/>
          <a:chOff x="0" y="0"/>
          <a:chExt cx="0" cy="0"/>
        </a:xfrm>
      </p:grpSpPr>
      <p:sp>
        <p:nvSpPr>
          <p:cNvPr id="7" name="正方形/長方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2362200" y="4038600"/>
            <a:ext cx="6477000" cy="1828800"/>
          </a:xfrm>
        </p:spPr>
        <p:txBody>
          <a:bodyPr anchor="b"/>
          <a:lstStyle>
            <a:lvl1pPr>
              <a:defRPr cap="all" baseline="0"/>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7BE27B1-59F5-4202-B732-B2DD76577AD8}" type="datetimeFigureOut">
              <a:rPr kumimoji="1" lang="ja-JP" altLang="en-US" smtClean="0"/>
              <a:t>2015/3/31</a:t>
            </a:fld>
            <a:endParaRPr kumimoji="1" lang="ja-JP" altLang="en-US"/>
          </a:p>
        </p:txBody>
      </p:sp>
      <p:sp>
        <p:nvSpPr>
          <p:cNvPr id="17" name="フッター プレースホルダー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kumimoji="1" lang="ja-JP" altLang="en-US"/>
          </a:p>
        </p:txBody>
      </p:sp>
      <p:sp>
        <p:nvSpPr>
          <p:cNvPr id="29" name="スライド番号プレースホルダー 28"/>
          <p:cNvSpPr>
            <a:spLocks noGrp="1"/>
          </p:cNvSpPr>
          <p:nvPr>
            <p:ph type="sldNum" sz="quarter" idx="12"/>
          </p:nvPr>
        </p:nvSpPr>
        <p:spPr>
          <a:xfrm>
            <a:off x="8001000" y="228600"/>
            <a:ext cx="838200" cy="381000"/>
          </a:xfrm>
        </p:spPr>
        <p:txBody>
          <a:bodyPr/>
          <a:lstStyle>
            <a:lvl1pPr>
              <a:defRPr>
                <a:solidFill>
                  <a:schemeClr val="tx2"/>
                </a:solidFill>
              </a:defRPr>
            </a:lvl1pPr>
          </a:lstStyle>
          <a:p>
            <a:fld id="{EF5B3369-5D4A-4D8C-8913-236730A9B6F6}"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87BE27B1-59F5-4202-B732-B2DD76577AD8}" type="datetimeFigureOut">
              <a:rPr kumimoji="1" lang="ja-JP" altLang="en-US" smtClean="0"/>
              <a:t>2015/3/31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5B3369-5D4A-4D8C-8913-236730A9B6F6}"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bg>
      <p:bgRef idx="1001">
        <a:schemeClr val="bg1"/>
      </p:bgRef>
    </p:bg>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609600"/>
            <a:ext cx="2057400" cy="5516563"/>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609600"/>
            <a:ext cx="5562600" cy="5516564"/>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a:xfrm>
            <a:off x="6553200" y="6248402"/>
            <a:ext cx="2209800" cy="365125"/>
          </a:xfrm>
        </p:spPr>
        <p:txBody>
          <a:bodyPr/>
          <a:lstStyle/>
          <a:p>
            <a:fld id="{87BE27B1-59F5-4202-B732-B2DD76577AD8}" type="datetimeFigureOut">
              <a:rPr kumimoji="1" lang="ja-JP" altLang="en-US" smtClean="0"/>
              <a:t>2015/3/31</a:t>
            </a:fld>
            <a:endParaRPr kumimoji="1" lang="ja-JP" altLang="en-US"/>
          </a:p>
        </p:txBody>
      </p:sp>
      <p:sp>
        <p:nvSpPr>
          <p:cNvPr id="5" name="フッター プレースホルダー 4"/>
          <p:cNvSpPr>
            <a:spLocks noGrp="1"/>
          </p:cNvSpPr>
          <p:nvPr>
            <p:ph type="ftr" sz="quarter" idx="11"/>
          </p:nvPr>
        </p:nvSpPr>
        <p:spPr>
          <a:xfrm>
            <a:off x="457201" y="6248207"/>
            <a:ext cx="5573483" cy="365125"/>
          </a:xfrm>
        </p:spPr>
        <p:txBody>
          <a:bodyPr/>
          <a:lstStyle/>
          <a:p>
            <a:endParaRPr kumimoji="1" lang="ja-JP" altLang="en-US"/>
          </a:p>
        </p:txBody>
      </p:sp>
      <p:sp>
        <p:nvSpPr>
          <p:cNvPr id="7" name="正方形/長方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正方形/長方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正方形/長方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スライド番号プレースホルダー 5"/>
          <p:cNvSpPr>
            <a:spLocks noGrp="1"/>
          </p:cNvSpPr>
          <p:nvPr>
            <p:ph type="sldNum" sz="quarter" idx="12"/>
          </p:nvPr>
        </p:nvSpPr>
        <p:spPr>
          <a:xfrm rot="5400000">
            <a:off x="5989638" y="144462"/>
            <a:ext cx="533400" cy="244476"/>
          </a:xfrm>
        </p:spPr>
        <p:txBody>
          <a:bodyPr/>
          <a:lstStyle/>
          <a:p>
            <a:fld id="{EF5B3369-5D4A-4D8C-8913-236730A9B6F6}"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12648" y="228600"/>
            <a:ext cx="8153400" cy="990600"/>
          </a:xfrm>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fld id="{87BE27B1-59F5-4202-B732-B2DD76577AD8}" type="datetimeFigureOut">
              <a:rPr kumimoji="1" lang="ja-JP" altLang="en-US" smtClean="0"/>
              <a:t>2015/3/31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solidFill>
                  <a:srgbClr val="FFFFFF"/>
                </a:solidFill>
              </a:defRPr>
            </a:lvl1pPr>
          </a:lstStyle>
          <a:p>
            <a:fld id="{EF5B3369-5D4A-4D8C-8913-236730A9B6F6}" type="slidenum">
              <a:rPr kumimoji="1" lang="ja-JP" altLang="en-US" smtClean="0"/>
              <a:t>‹#›</a:t>
            </a:fld>
            <a:endParaRPr kumimoji="1" lang="ja-JP" altLang="en-US"/>
          </a:p>
        </p:txBody>
      </p:sp>
      <p:sp>
        <p:nvSpPr>
          <p:cNvPr id="8" name="コンテンツ プレースホルダー 7"/>
          <p:cNvSpPr>
            <a:spLocks noGrp="1"/>
          </p:cNvSpPr>
          <p:nvPr>
            <p:ph sz="quarter" idx="1"/>
          </p:nvPr>
        </p:nvSpPr>
        <p:spPr>
          <a:xfrm>
            <a:off x="612648" y="1600200"/>
            <a:ext cx="8153400" cy="44958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7" name="正方形/長方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ja-JP" altLang="en-US" smtClean="0"/>
              <a:t>マスター タイトルの書式設定</a:t>
            </a:r>
            <a:endParaRPr kumimoji="0" lang="en-US"/>
          </a:p>
        </p:txBody>
      </p:sp>
      <p:sp>
        <p:nvSpPr>
          <p:cNvPr id="12" name="日付プレースホルダー 11"/>
          <p:cNvSpPr>
            <a:spLocks noGrp="1"/>
          </p:cNvSpPr>
          <p:nvPr>
            <p:ph type="dt" sz="half" idx="10"/>
          </p:nvPr>
        </p:nvSpPr>
        <p:spPr/>
        <p:txBody>
          <a:bodyPr/>
          <a:lstStyle/>
          <a:p>
            <a:fld id="{87BE27B1-59F5-4202-B732-B2DD76577AD8}" type="datetimeFigureOut">
              <a:rPr kumimoji="1" lang="ja-JP" altLang="en-US" smtClean="0"/>
              <a:t>2015/3/31</a:t>
            </a:fld>
            <a:endParaRPr kumimoji="1" lang="ja-JP" altLang="en-US"/>
          </a:p>
        </p:txBody>
      </p:sp>
      <p:sp>
        <p:nvSpPr>
          <p:cNvPr id="13" name="スライド番号プレースホルダー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F5B3369-5D4A-4D8C-8913-236730A9B6F6}" type="slidenum">
              <a:rPr kumimoji="1" lang="ja-JP" altLang="en-US" smtClean="0"/>
              <a:t>‹#›</a:t>
            </a:fld>
            <a:endParaRPr kumimoji="1" lang="ja-JP" altLang="en-US"/>
          </a:p>
        </p:txBody>
      </p:sp>
      <p:sp>
        <p:nvSpPr>
          <p:cNvPr id="14" name="フッター プレースホルダー 13"/>
          <p:cNvSpPr>
            <a:spLocks noGrp="1"/>
          </p:cNvSpPr>
          <p:nvPr>
            <p:ph type="ftr" sz="quarter" idx="12"/>
          </p:nvPr>
        </p:nvSpPr>
        <p:spPr/>
        <p:txBody>
          <a:bodyPr/>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9" name="コンテンツ プレースホルダー 8"/>
          <p:cNvSpPr>
            <a:spLocks noGrp="1"/>
          </p:cNvSpPr>
          <p:nvPr>
            <p:ph sz="quarter" idx="1"/>
          </p:nvPr>
        </p:nvSpPr>
        <p:spPr>
          <a:xfrm>
            <a:off x="609600" y="1589567"/>
            <a:ext cx="38862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844901" y="1589567"/>
            <a:ext cx="38862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8" name="日付プレースホルダー 7"/>
          <p:cNvSpPr>
            <a:spLocks noGrp="1"/>
          </p:cNvSpPr>
          <p:nvPr>
            <p:ph type="dt" sz="half" idx="15"/>
          </p:nvPr>
        </p:nvSpPr>
        <p:spPr/>
        <p:txBody>
          <a:bodyPr rtlCol="0"/>
          <a:lstStyle/>
          <a:p>
            <a:fld id="{87BE27B1-59F5-4202-B732-B2DD76577AD8}" type="datetimeFigureOut">
              <a:rPr kumimoji="1" lang="ja-JP" altLang="en-US" smtClean="0"/>
              <a:t>2015/3/31</a:t>
            </a:fld>
            <a:endParaRPr kumimoji="1" lang="ja-JP" altLang="en-US"/>
          </a:p>
        </p:txBody>
      </p:sp>
      <p:sp>
        <p:nvSpPr>
          <p:cNvPr id="10" name="スライド番号プレースホルダー 9"/>
          <p:cNvSpPr>
            <a:spLocks noGrp="1"/>
          </p:cNvSpPr>
          <p:nvPr>
            <p:ph type="sldNum" sz="quarter" idx="16"/>
          </p:nvPr>
        </p:nvSpPr>
        <p:spPr/>
        <p:txBody>
          <a:bodyPr rtlCol="0"/>
          <a:lstStyle/>
          <a:p>
            <a:fld id="{EF5B3369-5D4A-4D8C-8913-236730A9B6F6}" type="slidenum">
              <a:rPr kumimoji="1" lang="ja-JP" altLang="en-US" smtClean="0"/>
              <a:t>‹#›</a:t>
            </a:fld>
            <a:endParaRPr kumimoji="1" lang="ja-JP" altLang="en-US"/>
          </a:p>
        </p:txBody>
      </p:sp>
      <p:sp>
        <p:nvSpPr>
          <p:cNvPr id="12" name="フッター プレースホルダー 11"/>
          <p:cNvSpPr>
            <a:spLocks noGrp="1"/>
          </p:cNvSpPr>
          <p:nvPr>
            <p:ph type="ftr" sz="quarter" idx="17"/>
          </p:nvPr>
        </p:nvSpPr>
        <p:spPr/>
        <p:txBody>
          <a:bodyPr rtlCol="0"/>
          <a:lstStyle/>
          <a:p>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273050"/>
            <a:ext cx="8153400" cy="869950"/>
          </a:xfrm>
        </p:spPr>
        <p:txBody>
          <a:bodyPr anchor="ctr"/>
          <a:lstStyle>
            <a:lvl1pPr>
              <a:defRPr/>
            </a:lvl1pPr>
          </a:lstStyle>
          <a:p>
            <a:r>
              <a:rPr kumimoji="0" lang="ja-JP" altLang="en-US" smtClean="0"/>
              <a:t>マスター タイトルの書式設定</a:t>
            </a:r>
            <a:endParaRPr kumimoji="0" lang="en-US"/>
          </a:p>
        </p:txBody>
      </p:sp>
      <p:sp>
        <p:nvSpPr>
          <p:cNvPr id="11" name="コンテンツ プレースホルダー 10"/>
          <p:cNvSpPr>
            <a:spLocks noGrp="1"/>
          </p:cNvSpPr>
          <p:nvPr>
            <p:ph sz="quarter" idx="2"/>
          </p:nvPr>
        </p:nvSpPr>
        <p:spPr>
          <a:xfrm>
            <a:off x="609600" y="2438400"/>
            <a:ext cx="3886200" cy="35814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800600" y="2438400"/>
            <a:ext cx="3886200" cy="35814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 name="日付プレースホルダー 9"/>
          <p:cNvSpPr>
            <a:spLocks noGrp="1"/>
          </p:cNvSpPr>
          <p:nvPr>
            <p:ph type="dt" sz="half" idx="15"/>
          </p:nvPr>
        </p:nvSpPr>
        <p:spPr/>
        <p:txBody>
          <a:bodyPr rtlCol="0"/>
          <a:lstStyle/>
          <a:p>
            <a:fld id="{87BE27B1-59F5-4202-B732-B2DD76577AD8}" type="datetimeFigureOut">
              <a:rPr kumimoji="1" lang="ja-JP" altLang="en-US" smtClean="0"/>
              <a:t>2015/3/31</a:t>
            </a:fld>
            <a:endParaRPr kumimoji="1" lang="ja-JP" altLang="en-US"/>
          </a:p>
        </p:txBody>
      </p:sp>
      <p:sp>
        <p:nvSpPr>
          <p:cNvPr id="12" name="スライド番号プレースホルダー 11"/>
          <p:cNvSpPr>
            <a:spLocks noGrp="1"/>
          </p:cNvSpPr>
          <p:nvPr>
            <p:ph type="sldNum" sz="quarter" idx="16"/>
          </p:nvPr>
        </p:nvSpPr>
        <p:spPr/>
        <p:txBody>
          <a:bodyPr rtlCol="0"/>
          <a:lstStyle/>
          <a:p>
            <a:fld id="{EF5B3369-5D4A-4D8C-8913-236730A9B6F6}" type="slidenum">
              <a:rPr kumimoji="1" lang="ja-JP" altLang="en-US" smtClean="0"/>
              <a:t>‹#›</a:t>
            </a:fld>
            <a:endParaRPr kumimoji="1" lang="ja-JP" altLang="en-US"/>
          </a:p>
        </p:txBody>
      </p:sp>
      <p:sp>
        <p:nvSpPr>
          <p:cNvPr id="14" name="フッター プレースホルダー 13"/>
          <p:cNvSpPr>
            <a:spLocks noGrp="1"/>
          </p:cNvSpPr>
          <p:nvPr>
            <p:ph type="ftr" sz="quarter" idx="17"/>
          </p:nvPr>
        </p:nvSpPr>
        <p:spPr/>
        <p:txBody>
          <a:bodyPr rtlCol="0"/>
          <a:lstStyle/>
          <a:p>
            <a:endParaRPr kumimoji="1" lang="ja-JP" altLang="en-US"/>
          </a:p>
        </p:txBody>
      </p:sp>
      <p:sp>
        <p:nvSpPr>
          <p:cNvPr id="16" name="テキスト プレースホルダー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
        <p:nvSpPr>
          <p:cNvPr id="15" name="テキスト プレースホルダー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87BE27B1-59F5-4202-B732-B2DD76577AD8}" type="datetimeFigureOut">
              <a:rPr kumimoji="1" lang="ja-JP" altLang="en-US" smtClean="0"/>
              <a:t>2015/3/31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lvl1pPr>
              <a:defRPr>
                <a:solidFill>
                  <a:srgbClr val="FFFFFF"/>
                </a:solidFill>
              </a:defRPr>
            </a:lvl1pPr>
          </a:lstStyle>
          <a:p>
            <a:fld id="{EF5B3369-5D4A-4D8C-8913-236730A9B6F6}"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7BE27B1-59F5-4202-B732-B2DD76577AD8}" type="datetimeFigureOut">
              <a:rPr kumimoji="1" lang="ja-JP" altLang="en-US" smtClean="0"/>
              <a:t>2015/3/31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0" y="6248400"/>
            <a:ext cx="533400" cy="381000"/>
          </a:xfrm>
        </p:spPr>
        <p:txBody>
          <a:bodyPr/>
          <a:lstStyle>
            <a:lvl1pPr>
              <a:defRPr>
                <a:solidFill>
                  <a:schemeClr val="tx2"/>
                </a:solidFill>
              </a:defRPr>
            </a:lvl1pPr>
          </a:lstStyle>
          <a:p>
            <a:fld id="{EF5B3369-5D4A-4D8C-8913-236730A9B6F6}"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3050"/>
            <a:ext cx="8077200" cy="869950"/>
          </a:xfrm>
        </p:spPr>
        <p:txBody>
          <a:bodyPr anchor="ctr"/>
          <a:lstStyle>
            <a:lvl1pPr algn="l">
              <a:buNone/>
              <a:defRPr sz="4400" b="0"/>
            </a:lvl1p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87BE27B1-59F5-4202-B732-B2DD76577AD8}" type="datetimeFigureOut">
              <a:rPr kumimoji="1" lang="ja-JP" altLang="en-US" smtClean="0"/>
              <a:t>2015/3/31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solidFill>
                  <a:srgbClr val="FFFFFF"/>
                </a:solidFill>
              </a:defRPr>
            </a:lvl1pPr>
          </a:lstStyle>
          <a:p>
            <a:fld id="{EF5B3369-5D4A-4D8C-8913-236730A9B6F6}" type="slidenum">
              <a:rPr kumimoji="1" lang="ja-JP" altLang="en-US" smtClean="0"/>
              <a:t>‹#›</a:t>
            </a:fld>
            <a:endParaRPr kumimoji="1" lang="ja-JP" altLang="en-US"/>
          </a:p>
        </p:txBody>
      </p:sp>
      <p:sp>
        <p:nvSpPr>
          <p:cNvPr id="3" name="テキスト プレースホルダー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9" name="コンテンツ プレースホルダー 8"/>
          <p:cNvSpPr>
            <a:spLocks noGrp="1"/>
          </p:cNvSpPr>
          <p:nvPr>
            <p:ph sz="quarter" idx="1"/>
          </p:nvPr>
        </p:nvSpPr>
        <p:spPr>
          <a:xfrm>
            <a:off x="2362200" y="1752600"/>
            <a:ext cx="6400800" cy="4419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3">
        <a:schemeClr val="bg2"/>
      </p:bgRef>
    </p:bg>
    <p:spTree>
      <p:nvGrpSpPr>
        <p:cNvPr id="1" name=""/>
        <p:cNvGrpSpPr/>
        <p:nvPr/>
      </p:nvGrpSpPr>
      <p:grpSpPr>
        <a:xfrm>
          <a:off x="0" y="0"/>
          <a:ext cx="0" cy="0"/>
          <a:chOff x="0" y="0"/>
          <a:chExt cx="0" cy="0"/>
        </a:xfrm>
      </p:grpSpPr>
      <p:sp>
        <p:nvSpPr>
          <p:cNvPr id="4" name="テキスト プレースホルダー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smtClean="0"/>
              <a:t>マスター テキストの書式設定</a:t>
            </a:r>
          </a:p>
        </p:txBody>
      </p:sp>
      <p:sp>
        <p:nvSpPr>
          <p:cNvPr id="8" name="正方形/長方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ja-JP" altLang="en-US" smtClean="0"/>
              <a:t>マスター タイトルの書式設定</a:t>
            </a:r>
            <a:endParaRPr kumimoji="0" lang="en-US"/>
          </a:p>
        </p:txBody>
      </p:sp>
      <p:sp>
        <p:nvSpPr>
          <p:cNvPr id="11" name="正方形/長方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付プレースホルダー 11"/>
          <p:cNvSpPr>
            <a:spLocks noGrp="1"/>
          </p:cNvSpPr>
          <p:nvPr>
            <p:ph type="dt" sz="half" idx="10"/>
          </p:nvPr>
        </p:nvSpPr>
        <p:spPr>
          <a:xfrm>
            <a:off x="6248400" y="6248400"/>
            <a:ext cx="2667000" cy="365125"/>
          </a:xfrm>
        </p:spPr>
        <p:txBody>
          <a:bodyPr rtlCol="0"/>
          <a:lstStyle/>
          <a:p>
            <a:fld id="{87BE27B1-59F5-4202-B732-B2DD76577AD8}" type="datetimeFigureOut">
              <a:rPr kumimoji="1" lang="ja-JP" altLang="en-US" smtClean="0"/>
              <a:t>2015/3/31</a:t>
            </a:fld>
            <a:endParaRPr kumimoji="1" lang="ja-JP" altLang="en-US"/>
          </a:p>
        </p:txBody>
      </p:sp>
      <p:sp>
        <p:nvSpPr>
          <p:cNvPr id="13" name="スライド番号プレースホルダー 12"/>
          <p:cNvSpPr>
            <a:spLocks noGrp="1"/>
          </p:cNvSpPr>
          <p:nvPr>
            <p:ph type="sldNum" sz="quarter" idx="11"/>
          </p:nvPr>
        </p:nvSpPr>
        <p:spPr>
          <a:xfrm>
            <a:off x="0" y="4667249"/>
            <a:ext cx="1447800" cy="663578"/>
          </a:xfrm>
        </p:spPr>
        <p:txBody>
          <a:bodyPr rtlCol="0"/>
          <a:lstStyle>
            <a:lvl1pPr>
              <a:defRPr sz="2800"/>
            </a:lvl1pPr>
          </a:lstStyle>
          <a:p>
            <a:fld id="{EF5B3369-5D4A-4D8C-8913-236730A9B6F6}" type="slidenum">
              <a:rPr kumimoji="1" lang="ja-JP" altLang="en-US" smtClean="0"/>
              <a:t>‹#›</a:t>
            </a:fld>
            <a:endParaRPr kumimoji="1" lang="ja-JP" altLang="en-US"/>
          </a:p>
        </p:txBody>
      </p:sp>
      <p:sp>
        <p:nvSpPr>
          <p:cNvPr id="14" name="フッター プレースホルダー 13"/>
          <p:cNvSpPr>
            <a:spLocks noGrp="1"/>
          </p:cNvSpPr>
          <p:nvPr>
            <p:ph type="ftr" sz="quarter" idx="12"/>
          </p:nvPr>
        </p:nvSpPr>
        <p:spPr>
          <a:xfrm>
            <a:off x="1600200" y="6248206"/>
            <a:ext cx="4572000" cy="365125"/>
          </a:xfrm>
        </p:spPr>
        <p:txBody>
          <a:bodyPr rtlCol="0"/>
          <a:lstStyle/>
          <a:p>
            <a:endParaRPr kumimoji="1" lang="ja-JP" altLang="en-US"/>
          </a:p>
        </p:txBody>
      </p:sp>
      <p:sp>
        <p:nvSpPr>
          <p:cNvPr id="3" name="図プレースホルダー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ja-JP" altLang="en-US" smtClean="0"/>
              <a:t>アイコンをクリックして図を追加</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ー 21"/>
          <p:cNvSpPr>
            <a:spLocks noGrp="1"/>
          </p:cNvSpPr>
          <p:nvPr>
            <p:ph type="title"/>
          </p:nvPr>
        </p:nvSpPr>
        <p:spPr>
          <a:xfrm>
            <a:off x="609600" y="228600"/>
            <a:ext cx="8153400" cy="990600"/>
          </a:xfrm>
          <a:prstGeom prst="rect">
            <a:avLst/>
          </a:prstGeom>
        </p:spPr>
        <p:txBody>
          <a:bodyPr vert="horz" anchor="ctr">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7BE27B1-59F5-4202-B732-B2DD76577AD8}" type="datetimeFigureOut">
              <a:rPr kumimoji="1" lang="ja-JP" altLang="en-US" smtClean="0"/>
              <a:t>2015/3/31</a:t>
            </a:fld>
            <a:endParaRPr kumimoji="1" lang="ja-JP" altLang="en-US"/>
          </a:p>
        </p:txBody>
      </p:sp>
      <p:sp>
        <p:nvSpPr>
          <p:cNvPr id="3" name="フッター プレースホルダー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kumimoji="1" lang="ja-JP" altLang="en-US"/>
          </a:p>
        </p:txBody>
      </p:sp>
      <p:sp>
        <p:nvSpPr>
          <p:cNvPr id="7" name="正方形/長方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スライド番号プレースホルダー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F5B3369-5D4A-4D8C-8913-236730A9B6F6}"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1"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1"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1"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1"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1"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1"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1628800"/>
            <a:ext cx="8318728" cy="1520298"/>
          </a:xfrm>
        </p:spPr>
        <p:txBody>
          <a:bodyPr>
            <a:noAutofit/>
          </a:bodyPr>
          <a:lstStyle/>
          <a:p>
            <a:r>
              <a:rPr lang="en-US" altLang="ja-JP" sz="4000" dirty="0">
                <a:solidFill>
                  <a:schemeClr val="bg1"/>
                </a:solidFill>
              </a:rPr>
              <a:t>1.5</a:t>
            </a:r>
            <a:r>
              <a:rPr lang="ja-JP" altLang="ja-JP" sz="4000" dirty="0">
                <a:solidFill>
                  <a:schemeClr val="bg1"/>
                </a:solidFill>
              </a:rPr>
              <a:t>層スペースフレーム</a:t>
            </a:r>
            <a:r>
              <a:rPr lang="ja-JP" altLang="ja-JP" sz="4000" dirty="0" smtClean="0">
                <a:solidFill>
                  <a:schemeClr val="bg1"/>
                </a:solidFill>
              </a:rPr>
              <a:t>の</a:t>
            </a:r>
            <a:r>
              <a:rPr lang="en-US" altLang="ja-JP" sz="4000" dirty="0" smtClean="0">
                <a:solidFill>
                  <a:schemeClr val="bg1"/>
                </a:solidFill>
              </a:rPr>
              <a:t/>
            </a:r>
            <a:br>
              <a:rPr lang="en-US" altLang="ja-JP" sz="4000" dirty="0" smtClean="0">
                <a:solidFill>
                  <a:schemeClr val="bg1"/>
                </a:solidFill>
              </a:rPr>
            </a:br>
            <a:r>
              <a:rPr lang="ja-JP" altLang="en-US" sz="4000" dirty="0">
                <a:solidFill>
                  <a:schemeClr val="bg1"/>
                </a:solidFill>
              </a:rPr>
              <a:t>　</a:t>
            </a:r>
            <a:r>
              <a:rPr lang="ja-JP" altLang="en-US" sz="4000" dirty="0" smtClean="0">
                <a:solidFill>
                  <a:schemeClr val="bg1"/>
                </a:solidFill>
              </a:rPr>
              <a:t>　　　　　　　　</a:t>
            </a:r>
            <a:r>
              <a:rPr lang="ja-JP" altLang="ja-JP" sz="4000" dirty="0" smtClean="0">
                <a:solidFill>
                  <a:schemeClr val="bg1"/>
                </a:solidFill>
              </a:rPr>
              <a:t>接合方法に</a:t>
            </a:r>
            <a:r>
              <a:rPr lang="ja-JP" altLang="ja-JP" sz="4000" dirty="0">
                <a:solidFill>
                  <a:schemeClr val="bg1"/>
                </a:solidFill>
              </a:rPr>
              <a:t>関する研究</a:t>
            </a:r>
            <a:endParaRPr kumimoji="1" lang="ja-JP" altLang="en-US" sz="4000" dirty="0">
              <a:solidFill>
                <a:schemeClr val="bg1"/>
              </a:solidFill>
            </a:endParaRPr>
          </a:p>
        </p:txBody>
      </p:sp>
      <p:sp>
        <p:nvSpPr>
          <p:cNvPr id="4" name="テキスト ボックス 3"/>
          <p:cNvSpPr txBox="1"/>
          <p:nvPr/>
        </p:nvSpPr>
        <p:spPr>
          <a:xfrm>
            <a:off x="5220072" y="4204537"/>
            <a:ext cx="3456384" cy="1200329"/>
          </a:xfrm>
          <a:prstGeom prst="rect">
            <a:avLst/>
          </a:prstGeom>
          <a:noFill/>
        </p:spPr>
        <p:txBody>
          <a:bodyPr wrap="square" rtlCol="0">
            <a:spAutoFit/>
          </a:bodyPr>
          <a:lstStyle/>
          <a:p>
            <a:pPr algn="r"/>
            <a:r>
              <a:rPr lang="ja-JP" altLang="en-US" sz="2400" dirty="0" smtClean="0">
                <a:solidFill>
                  <a:schemeClr val="bg1"/>
                </a:solidFill>
                <a:latin typeface="+mj-ea"/>
                <a:ea typeface="+mj-ea"/>
              </a:rPr>
              <a:t>九州工業大学　陳研究室○開田隼輔</a:t>
            </a:r>
            <a:endParaRPr lang="en-US" altLang="ja-JP" sz="2400" dirty="0" smtClean="0">
              <a:solidFill>
                <a:schemeClr val="bg1"/>
              </a:solidFill>
              <a:latin typeface="+mj-ea"/>
              <a:ea typeface="+mj-ea"/>
            </a:endParaRPr>
          </a:p>
          <a:p>
            <a:pPr algn="r"/>
            <a:r>
              <a:rPr lang="ja-JP" altLang="en-US" sz="2400" dirty="0" smtClean="0">
                <a:solidFill>
                  <a:schemeClr val="bg1"/>
                </a:solidFill>
                <a:latin typeface="+mj-ea"/>
                <a:ea typeface="+mj-ea"/>
              </a:rPr>
              <a:t>陳沛山</a:t>
            </a:r>
            <a:endParaRPr kumimoji="1" lang="en-US" altLang="ja-JP" sz="2400" dirty="0" smtClean="0">
              <a:solidFill>
                <a:schemeClr val="bg1"/>
              </a:solidFill>
              <a:latin typeface="+mj-ea"/>
              <a:ea typeface="+mj-ea"/>
            </a:endParaRPr>
          </a:p>
        </p:txBody>
      </p:sp>
      <p:sp>
        <p:nvSpPr>
          <p:cNvPr id="5" name="サブタイトル 4"/>
          <p:cNvSpPr>
            <a:spLocks noGrp="1"/>
          </p:cNvSpPr>
          <p:nvPr>
            <p:ph type="subTitle" idx="1"/>
          </p:nvPr>
        </p:nvSpPr>
        <p:spPr/>
        <p:txBody>
          <a:bodyPr/>
          <a:lstStyle/>
          <a:p>
            <a:endParaRPr kumimoji="1" lang="ja-JP" altLang="en-US" dirty="0"/>
          </a:p>
        </p:txBody>
      </p:sp>
      <p:sp>
        <p:nvSpPr>
          <p:cNvPr id="3" name="テキスト ボックス 2"/>
          <p:cNvSpPr txBox="1"/>
          <p:nvPr/>
        </p:nvSpPr>
        <p:spPr>
          <a:xfrm>
            <a:off x="107504" y="116632"/>
            <a:ext cx="2376264" cy="369332"/>
          </a:xfrm>
          <a:prstGeom prst="rect">
            <a:avLst/>
          </a:prstGeom>
          <a:noFill/>
        </p:spPr>
        <p:txBody>
          <a:bodyPr wrap="square" rtlCol="0">
            <a:spAutoFit/>
          </a:bodyPr>
          <a:lstStyle/>
          <a:p>
            <a:r>
              <a:rPr lang="ja-JP" altLang="en-US" dirty="0">
                <a:solidFill>
                  <a:schemeClr val="bg1"/>
                </a:solidFill>
              </a:rPr>
              <a:t>九州支部研究発表会</a:t>
            </a:r>
            <a:endParaRPr kumimoji="1" lang="ja-JP" altLang="en-US" dirty="0"/>
          </a:p>
        </p:txBody>
      </p:sp>
    </p:spTree>
    <p:extLst>
      <p:ext uri="{BB962C8B-B14F-4D97-AF65-F5344CB8AC3E}">
        <p14:creationId xmlns:p14="http://schemas.microsoft.com/office/powerpoint/2010/main" val="2551348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差し込み接合部の力学</a:t>
            </a:r>
            <a:r>
              <a:rPr lang="ja-JP" altLang="en-US" dirty="0" smtClean="0"/>
              <a:t>特性１</a:t>
            </a:r>
            <a:r>
              <a:rPr lang="en-US" altLang="ja-JP" dirty="0" smtClean="0"/>
              <a:t/>
            </a:r>
            <a:br>
              <a:rPr lang="en-US" altLang="ja-JP" dirty="0" smtClean="0"/>
            </a:br>
            <a:r>
              <a:rPr lang="ja-JP" altLang="en-US" dirty="0" smtClean="0"/>
              <a:t>プレート円柱に対する解析</a:t>
            </a:r>
            <a:endParaRPr kumimoji="1" lang="ja-JP" altLang="en-US" dirty="0"/>
          </a:p>
        </p:txBody>
      </p:sp>
      <p:sp>
        <p:nvSpPr>
          <p:cNvPr id="4" name="コンテンツ プレースホルダー 3"/>
          <p:cNvSpPr txBox="1">
            <a:spLocks noGrp="1"/>
          </p:cNvSpPr>
          <p:nvPr>
            <p:ph sz="quarter" idx="1"/>
          </p:nvPr>
        </p:nvSpPr>
        <p:spPr>
          <a:xfrm>
            <a:off x="251520" y="1628800"/>
            <a:ext cx="3743722" cy="797654"/>
          </a:xfrm>
          <a:prstGeom prst="rect">
            <a:avLst/>
          </a:prstGeom>
          <a:noFill/>
          <a:ln w="28575">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indent="0">
              <a:buNone/>
            </a:pPr>
            <a:r>
              <a:rPr lang="ja-JP" altLang="en-US" sz="2000" dirty="0" smtClean="0">
                <a:solidFill>
                  <a:schemeClr val="accent2">
                    <a:lumMod val="50000"/>
                  </a:schemeClr>
                </a:solidFill>
                <a:latin typeface="+mj-ea"/>
                <a:ea typeface="+mj-ea"/>
              </a:rPr>
              <a:t>方法：</a:t>
            </a:r>
            <a:endParaRPr lang="en-US" altLang="ja-JP" sz="2000" dirty="0" smtClean="0">
              <a:solidFill>
                <a:schemeClr val="accent2">
                  <a:lumMod val="50000"/>
                </a:schemeClr>
              </a:solidFill>
              <a:latin typeface="+mj-ea"/>
              <a:ea typeface="+mj-ea"/>
            </a:endParaRPr>
          </a:p>
          <a:p>
            <a:pPr marL="0" indent="0">
              <a:buNone/>
            </a:pPr>
            <a:r>
              <a:rPr lang="ja-JP" altLang="en-US" sz="2000" dirty="0" smtClean="0">
                <a:latin typeface="+mj-ea"/>
                <a:ea typeface="+mj-ea"/>
              </a:rPr>
              <a:t>　　弾塑性非線形解析</a:t>
            </a:r>
            <a:endParaRPr kumimoji="1" lang="ja-JP" altLang="en-US" sz="2000" dirty="0">
              <a:latin typeface="+mj-ea"/>
              <a:ea typeface="+mj-ea"/>
            </a:endParaRPr>
          </a:p>
        </p:txBody>
      </p:sp>
      <p:sp>
        <p:nvSpPr>
          <p:cNvPr id="5" name="テキスト ボックス 4"/>
          <p:cNvSpPr txBox="1"/>
          <p:nvPr/>
        </p:nvSpPr>
        <p:spPr>
          <a:xfrm>
            <a:off x="251540" y="2420888"/>
            <a:ext cx="3743702" cy="923330"/>
          </a:xfrm>
          <a:prstGeom prst="rect">
            <a:avLst/>
          </a:prstGeom>
          <a:noFill/>
          <a:ln w="28575">
            <a:solidFill>
              <a:schemeClr val="accent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dirty="0" smtClean="0">
                <a:solidFill>
                  <a:schemeClr val="accent2">
                    <a:lumMod val="50000"/>
                  </a:schemeClr>
                </a:solidFill>
                <a:latin typeface="+mj-ea"/>
                <a:ea typeface="+mj-ea"/>
              </a:rPr>
              <a:t>支持点：</a:t>
            </a:r>
            <a:endParaRPr lang="en-US" altLang="ja-JP" dirty="0" smtClean="0">
              <a:solidFill>
                <a:schemeClr val="accent2">
                  <a:lumMod val="50000"/>
                </a:schemeClr>
              </a:solidFill>
              <a:latin typeface="+mj-ea"/>
              <a:ea typeface="+mj-ea"/>
            </a:endParaRPr>
          </a:p>
          <a:p>
            <a:r>
              <a:rPr lang="ja-JP" altLang="en-US" dirty="0" smtClean="0">
                <a:latin typeface="+mj-ea"/>
                <a:ea typeface="+mj-ea"/>
              </a:rPr>
              <a:t>　　</a:t>
            </a:r>
            <a:r>
              <a:rPr lang="en-US" altLang="ja-JP" dirty="0" smtClean="0">
                <a:latin typeface="+mj-ea"/>
                <a:ea typeface="+mj-ea"/>
              </a:rPr>
              <a:t>A </a:t>
            </a:r>
            <a:r>
              <a:rPr lang="ja-JP" altLang="en-US" dirty="0" smtClean="0">
                <a:latin typeface="+mj-ea"/>
                <a:ea typeface="+mj-ea"/>
              </a:rPr>
              <a:t>： </a:t>
            </a:r>
            <a:r>
              <a:rPr lang="en-US" altLang="ja-JP" dirty="0" smtClean="0">
                <a:latin typeface="+mj-ea"/>
                <a:ea typeface="+mj-ea"/>
              </a:rPr>
              <a:t>Y</a:t>
            </a:r>
            <a:r>
              <a:rPr lang="ja-JP" altLang="en-US" dirty="0" smtClean="0">
                <a:latin typeface="+mj-ea"/>
                <a:ea typeface="+mj-ea"/>
              </a:rPr>
              <a:t>方向移動のローラー支持</a:t>
            </a:r>
            <a:endParaRPr lang="en-US" altLang="ja-JP" dirty="0" smtClean="0">
              <a:latin typeface="+mj-ea"/>
              <a:ea typeface="+mj-ea"/>
            </a:endParaRPr>
          </a:p>
          <a:p>
            <a:r>
              <a:rPr lang="ja-JP" altLang="en-US" dirty="0" smtClean="0">
                <a:latin typeface="+mj-ea"/>
                <a:ea typeface="+mj-ea"/>
              </a:rPr>
              <a:t>　　</a:t>
            </a:r>
            <a:r>
              <a:rPr lang="en-US" altLang="ja-JP" dirty="0" smtClean="0">
                <a:latin typeface="+mj-ea"/>
                <a:ea typeface="+mj-ea"/>
              </a:rPr>
              <a:t>B</a:t>
            </a:r>
            <a:r>
              <a:rPr lang="ja-JP" altLang="en-US" dirty="0" smtClean="0">
                <a:latin typeface="+mj-ea"/>
                <a:ea typeface="+mj-ea"/>
              </a:rPr>
              <a:t>、</a:t>
            </a:r>
            <a:r>
              <a:rPr lang="en-US" altLang="ja-JP" dirty="0" smtClean="0">
                <a:latin typeface="+mj-ea"/>
                <a:ea typeface="+mj-ea"/>
              </a:rPr>
              <a:t>C </a:t>
            </a:r>
            <a:r>
              <a:rPr lang="ja-JP" altLang="en-US" dirty="0" smtClean="0">
                <a:latin typeface="+mj-ea"/>
                <a:ea typeface="+mj-ea"/>
              </a:rPr>
              <a:t>： </a:t>
            </a:r>
            <a:r>
              <a:rPr lang="en-US" altLang="ja-JP" dirty="0" smtClean="0">
                <a:latin typeface="+mj-ea"/>
                <a:ea typeface="+mj-ea"/>
              </a:rPr>
              <a:t>Z</a:t>
            </a:r>
            <a:r>
              <a:rPr lang="ja-JP" altLang="en-US" dirty="0" smtClean="0">
                <a:latin typeface="+mj-ea"/>
                <a:ea typeface="+mj-ea"/>
              </a:rPr>
              <a:t>方向移動のローラー支持</a:t>
            </a:r>
            <a:endParaRPr kumimoji="1" lang="ja-JP" altLang="en-US" dirty="0">
              <a:latin typeface="+mj-ea"/>
              <a:ea typeface="+mj-ea"/>
            </a:endParaRPr>
          </a:p>
        </p:txBody>
      </p:sp>
      <p:sp>
        <p:nvSpPr>
          <p:cNvPr id="6" name="テキスト ボックス 5"/>
          <p:cNvSpPr txBox="1"/>
          <p:nvPr/>
        </p:nvSpPr>
        <p:spPr>
          <a:xfrm>
            <a:off x="250826" y="3357280"/>
            <a:ext cx="3744416" cy="1477328"/>
          </a:xfrm>
          <a:prstGeom prst="rect">
            <a:avLst/>
          </a:prstGeom>
          <a:noFill/>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smtClean="0">
                <a:solidFill>
                  <a:schemeClr val="accent2">
                    <a:lumMod val="50000"/>
                  </a:schemeClr>
                </a:solidFill>
                <a:latin typeface="+mj-ea"/>
                <a:ea typeface="+mj-ea"/>
              </a:rPr>
              <a:t>材料：</a:t>
            </a:r>
            <a:endParaRPr kumimoji="1" lang="en-US" altLang="ja-JP" dirty="0" smtClean="0">
              <a:solidFill>
                <a:schemeClr val="accent2">
                  <a:lumMod val="50000"/>
                </a:schemeClr>
              </a:solidFill>
              <a:latin typeface="+mj-ea"/>
              <a:ea typeface="+mj-ea"/>
            </a:endParaRPr>
          </a:p>
          <a:p>
            <a:r>
              <a:rPr lang="ja-JP" altLang="en-US" dirty="0" smtClean="0">
                <a:latin typeface="+mj-ea"/>
                <a:ea typeface="+mj-ea"/>
              </a:rPr>
              <a:t>　　鋼材：</a:t>
            </a:r>
            <a:r>
              <a:rPr lang="en-US" altLang="ja-JP" dirty="0" smtClean="0">
                <a:latin typeface="+mj-ea"/>
                <a:ea typeface="+mj-ea"/>
              </a:rPr>
              <a:t>STK490</a:t>
            </a:r>
            <a:r>
              <a:rPr lang="ja-JP" altLang="en-US" dirty="0" smtClean="0">
                <a:latin typeface="+mj-ea"/>
                <a:ea typeface="+mj-ea"/>
              </a:rPr>
              <a:t>　</a:t>
            </a:r>
            <a:endParaRPr lang="en-US" altLang="ja-JP" dirty="0" smtClean="0">
              <a:latin typeface="+mj-ea"/>
              <a:ea typeface="+mj-ea"/>
            </a:endParaRPr>
          </a:p>
          <a:p>
            <a:r>
              <a:rPr lang="ja-JP" altLang="en-US" dirty="0" smtClean="0">
                <a:latin typeface="+mj-ea"/>
                <a:ea typeface="+mj-ea"/>
              </a:rPr>
              <a:t>　　ヤング率：</a:t>
            </a:r>
            <a:r>
              <a:rPr lang="en-US" altLang="ja-JP" dirty="0" smtClean="0">
                <a:latin typeface="+mj-ea"/>
              </a:rPr>
              <a:t>2.1×10</a:t>
            </a:r>
            <a:r>
              <a:rPr lang="ja-JP" altLang="en-US" dirty="0" smtClean="0">
                <a:latin typeface="+mj-ea"/>
              </a:rPr>
              <a:t>⁵　</a:t>
            </a:r>
            <a:r>
              <a:rPr lang="en-US" altLang="ja-JP" dirty="0" smtClean="0">
                <a:latin typeface="+mj-ea"/>
              </a:rPr>
              <a:t>N/mm²</a:t>
            </a:r>
            <a:endParaRPr lang="en-US" altLang="ja-JP" dirty="0" smtClean="0">
              <a:latin typeface="+mj-ea"/>
              <a:ea typeface="+mj-ea"/>
            </a:endParaRPr>
          </a:p>
          <a:p>
            <a:r>
              <a:rPr kumimoji="1" lang="ja-JP" altLang="en-US" dirty="0" smtClean="0">
                <a:latin typeface="+mj-ea"/>
                <a:ea typeface="+mj-ea"/>
              </a:rPr>
              <a:t>　　</a:t>
            </a:r>
            <a:r>
              <a:rPr lang="ja-JP" altLang="en-US" dirty="0" smtClean="0">
                <a:latin typeface="+mj-ea"/>
                <a:ea typeface="+mj-ea"/>
              </a:rPr>
              <a:t>ポアソン比：</a:t>
            </a:r>
            <a:r>
              <a:rPr lang="en-US" altLang="ja-JP" dirty="0" smtClean="0">
                <a:latin typeface="+mj-ea"/>
                <a:ea typeface="+mj-ea"/>
              </a:rPr>
              <a:t>0.3</a:t>
            </a:r>
            <a:r>
              <a:rPr lang="ja-JP" altLang="en-US" dirty="0" smtClean="0">
                <a:latin typeface="+mj-ea"/>
                <a:ea typeface="+mj-ea"/>
              </a:rPr>
              <a:t>　　</a:t>
            </a:r>
            <a:endParaRPr lang="en-US" altLang="ja-JP" dirty="0" smtClean="0">
              <a:latin typeface="+mj-ea"/>
              <a:ea typeface="+mj-ea"/>
            </a:endParaRPr>
          </a:p>
          <a:p>
            <a:r>
              <a:rPr lang="ja-JP" altLang="en-US" dirty="0" smtClean="0">
                <a:latin typeface="+mj-ea"/>
                <a:ea typeface="+mj-ea"/>
              </a:rPr>
              <a:t>　　降伏点：</a:t>
            </a:r>
            <a:r>
              <a:rPr lang="en-US" altLang="ja-JP" dirty="0" smtClean="0">
                <a:latin typeface="+mj-ea"/>
              </a:rPr>
              <a:t>315</a:t>
            </a:r>
            <a:r>
              <a:rPr lang="ja-JP" altLang="en-US" dirty="0" smtClean="0">
                <a:latin typeface="+mj-ea"/>
              </a:rPr>
              <a:t>　</a:t>
            </a:r>
            <a:r>
              <a:rPr lang="en-US" altLang="ja-JP" dirty="0" smtClean="0">
                <a:latin typeface="+mj-ea"/>
              </a:rPr>
              <a:t>N/mm²</a:t>
            </a:r>
            <a:r>
              <a:rPr lang="ja-JP" altLang="en-US" dirty="0" smtClean="0">
                <a:latin typeface="+mj-ea"/>
                <a:ea typeface="+mj-ea"/>
              </a:rPr>
              <a:t>　</a:t>
            </a:r>
            <a:endParaRPr kumimoji="1" lang="ja-JP" altLang="en-US" dirty="0">
              <a:latin typeface="+mj-ea"/>
              <a:ea typeface="+mj-ea"/>
            </a:endParaRPr>
          </a:p>
        </p:txBody>
      </p:sp>
      <p:pic>
        <p:nvPicPr>
          <p:cNvPr id="8" name="Picture 1" descr="差し込みタイプ　曲線"/>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32111" y="4434100"/>
            <a:ext cx="3384234" cy="2276872"/>
          </a:xfrm>
          <a:prstGeom prst="rect">
            <a:avLst/>
          </a:prstGeom>
          <a:noFill/>
          <a:ln w="9525">
            <a:noFill/>
            <a:miter lim="800000"/>
            <a:headEnd/>
            <a:tailEnd/>
          </a:ln>
        </p:spPr>
      </p:pic>
      <p:pic>
        <p:nvPicPr>
          <p:cNvPr id="9" name="図 8" descr="F:\資料\差し込みタイプ　解析モデル.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761493"/>
            <a:ext cx="4104456" cy="2334451"/>
          </a:xfrm>
          <a:prstGeom prst="rect">
            <a:avLst/>
          </a:prstGeom>
          <a:noFill/>
          <a:ln>
            <a:noFill/>
          </a:ln>
        </p:spPr>
      </p:pic>
    </p:spTree>
    <p:extLst>
      <p:ext uri="{BB962C8B-B14F-4D97-AF65-F5344CB8AC3E}">
        <p14:creationId xmlns:p14="http://schemas.microsoft.com/office/powerpoint/2010/main" val="2619659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解析</a:t>
            </a:r>
            <a:r>
              <a:rPr lang="ja-JP" altLang="en-US" dirty="0" smtClean="0"/>
              <a:t>結果の考察</a:t>
            </a:r>
            <a:r>
              <a:rPr lang="en-US" altLang="ja-JP" dirty="0" smtClean="0"/>
              <a:t/>
            </a:r>
            <a:br>
              <a:rPr lang="en-US" altLang="ja-JP" dirty="0" smtClean="0"/>
            </a:br>
            <a:r>
              <a:rPr lang="ja-JP" altLang="en-US" dirty="0" smtClean="0"/>
              <a:t>プレートの回転に関して</a:t>
            </a:r>
            <a:endParaRPr kumimoji="1" lang="ja-JP" altLang="en-US" dirty="0"/>
          </a:p>
        </p:txBody>
      </p:sp>
      <p:graphicFrame>
        <p:nvGraphicFramePr>
          <p:cNvPr id="4" name="コンテンツ プレースホルダー 3"/>
          <p:cNvGraphicFramePr>
            <a:graphicFrameLocks noGrp="1"/>
          </p:cNvGraphicFramePr>
          <p:nvPr>
            <p:ph sz="quarter" idx="1"/>
            <p:extLst>
              <p:ext uri="{D42A27DB-BD31-4B8C-83A1-F6EECF244321}">
                <p14:modId xmlns:p14="http://schemas.microsoft.com/office/powerpoint/2010/main" val="447199753"/>
              </p:ext>
            </p:extLst>
          </p:nvPr>
        </p:nvGraphicFramePr>
        <p:xfrm>
          <a:off x="29340" y="2509264"/>
          <a:ext cx="6057122" cy="3337972"/>
        </p:xfrm>
        <a:graphic>
          <a:graphicData uri="http://schemas.openxmlformats.org/drawingml/2006/chart">
            <c:chart xmlns:c="http://schemas.openxmlformats.org/drawingml/2006/chart" xmlns:r="http://schemas.openxmlformats.org/officeDocument/2006/relationships" r:id="rId2"/>
          </a:graphicData>
        </a:graphic>
      </p:graphicFrame>
      <p:sp>
        <p:nvSpPr>
          <p:cNvPr id="41" name="テキスト ボックス 40"/>
          <p:cNvSpPr txBox="1"/>
          <p:nvPr/>
        </p:nvSpPr>
        <p:spPr>
          <a:xfrm>
            <a:off x="5208534" y="3212976"/>
            <a:ext cx="3827962" cy="523220"/>
          </a:xfrm>
          <a:prstGeom prst="rect">
            <a:avLst/>
          </a:prstGeom>
          <a:solidFill>
            <a:schemeClr val="bg1"/>
          </a:solidFill>
          <a:ln w="28575">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ja-JP" altLang="en-US" sz="2800" dirty="0" smtClean="0">
                <a:solidFill>
                  <a:schemeClr val="tx1"/>
                </a:solidFill>
                <a:latin typeface="+mj-ea"/>
                <a:ea typeface="+mj-ea"/>
              </a:rPr>
              <a:t>水平</a:t>
            </a:r>
            <a:r>
              <a:rPr kumimoji="1" lang="ja-JP" altLang="en-US" sz="2800" dirty="0" smtClean="0">
                <a:solidFill>
                  <a:schemeClr val="tx1"/>
                </a:solidFill>
                <a:latin typeface="+mj-ea"/>
                <a:ea typeface="+mj-ea"/>
              </a:rPr>
              <a:t>方向・・・</a:t>
            </a:r>
            <a:r>
              <a:rPr kumimoji="1" lang="en-US" altLang="ja-JP" sz="2800" dirty="0" smtClean="0">
                <a:solidFill>
                  <a:schemeClr val="tx1"/>
                </a:solidFill>
                <a:latin typeface="+mj-ea"/>
                <a:ea typeface="+mj-ea"/>
              </a:rPr>
              <a:t>4mm</a:t>
            </a:r>
            <a:r>
              <a:rPr kumimoji="1" lang="ja-JP" altLang="en-US" sz="2800" dirty="0" smtClean="0">
                <a:solidFill>
                  <a:schemeClr val="tx1"/>
                </a:solidFill>
                <a:latin typeface="+mj-ea"/>
                <a:ea typeface="+mj-ea"/>
              </a:rPr>
              <a:t>以下</a:t>
            </a:r>
            <a:endParaRPr kumimoji="1" lang="ja-JP" altLang="en-US" sz="2800" dirty="0">
              <a:solidFill>
                <a:schemeClr val="tx1"/>
              </a:solidFill>
              <a:latin typeface="+mj-ea"/>
              <a:ea typeface="+mj-ea"/>
            </a:endParaRPr>
          </a:p>
        </p:txBody>
      </p:sp>
      <p:sp>
        <p:nvSpPr>
          <p:cNvPr id="42" name="テキスト ボックス 41"/>
          <p:cNvSpPr txBox="1"/>
          <p:nvPr/>
        </p:nvSpPr>
        <p:spPr>
          <a:xfrm>
            <a:off x="5208534" y="3916640"/>
            <a:ext cx="3816424" cy="523220"/>
          </a:xfrm>
          <a:prstGeom prst="rect">
            <a:avLst/>
          </a:prstGeom>
          <a:solidFill>
            <a:schemeClr val="bg1"/>
          </a:solidFill>
          <a:ln w="28575">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kumimoji="1" lang="ja-JP" altLang="en-US" sz="2800" dirty="0" smtClean="0">
                <a:solidFill>
                  <a:schemeClr val="tx1"/>
                </a:solidFill>
                <a:latin typeface="+mj-ea"/>
                <a:ea typeface="+mj-ea"/>
              </a:rPr>
              <a:t>垂直方向・・・</a:t>
            </a:r>
            <a:r>
              <a:rPr kumimoji="1" lang="en-US" altLang="ja-JP" sz="2800" dirty="0" smtClean="0">
                <a:solidFill>
                  <a:schemeClr val="tx1"/>
                </a:solidFill>
                <a:latin typeface="+mj-ea"/>
                <a:ea typeface="+mj-ea"/>
              </a:rPr>
              <a:t>1mm</a:t>
            </a:r>
            <a:r>
              <a:rPr kumimoji="1" lang="ja-JP" altLang="en-US" sz="2800" dirty="0" smtClean="0">
                <a:solidFill>
                  <a:schemeClr val="tx1"/>
                </a:solidFill>
                <a:latin typeface="+mj-ea"/>
                <a:ea typeface="+mj-ea"/>
              </a:rPr>
              <a:t>以下</a:t>
            </a:r>
            <a:endParaRPr kumimoji="1" lang="ja-JP" altLang="en-US" sz="2800" dirty="0">
              <a:solidFill>
                <a:schemeClr val="tx1"/>
              </a:solidFill>
              <a:latin typeface="+mj-ea"/>
              <a:ea typeface="+mj-ea"/>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512" y="1664091"/>
            <a:ext cx="8721418" cy="4857784"/>
          </a:xfrm>
          <a:prstGeom prst="rect">
            <a:avLst/>
          </a:prstGeom>
          <a:noFill/>
          <a:ln w="9525">
            <a:noFill/>
            <a:miter lim="800000"/>
            <a:headEnd/>
            <a:tailEnd/>
          </a:ln>
          <a:effectLst/>
        </p:spPr>
      </p:pic>
      <p:sp>
        <p:nvSpPr>
          <p:cNvPr id="7" name="円/楕円 6"/>
          <p:cNvSpPr/>
          <p:nvPr/>
        </p:nvSpPr>
        <p:spPr>
          <a:xfrm>
            <a:off x="4540221" y="1664091"/>
            <a:ext cx="919832" cy="9657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8" name="円/楕円 7"/>
          <p:cNvSpPr/>
          <p:nvPr/>
        </p:nvSpPr>
        <p:spPr>
          <a:xfrm>
            <a:off x="472552" y="4205524"/>
            <a:ext cx="919832" cy="9657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287627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差し込み接合部の力学特性２</a:t>
            </a:r>
            <a:r>
              <a:rPr kumimoji="1" lang="en-US" altLang="ja-JP" dirty="0" smtClean="0"/>
              <a:t/>
            </a:r>
            <a:br>
              <a:rPr kumimoji="1" lang="en-US" altLang="ja-JP" dirty="0" smtClean="0"/>
            </a:br>
            <a:r>
              <a:rPr lang="ja-JP" altLang="en-US" dirty="0" smtClean="0"/>
              <a:t>プレートとコネクターの一体化解析</a:t>
            </a:r>
            <a:endParaRPr kumimoji="1" lang="ja-JP" altLang="en-US" dirty="0"/>
          </a:p>
        </p:txBody>
      </p:sp>
      <p:sp>
        <p:nvSpPr>
          <p:cNvPr id="3" name="コンテンツ プレースホルダー 2"/>
          <p:cNvSpPr>
            <a:spLocks noGrp="1"/>
          </p:cNvSpPr>
          <p:nvPr>
            <p:ph sz="quarter" idx="1"/>
          </p:nvPr>
        </p:nvSpPr>
        <p:spPr/>
        <p:txBody>
          <a:bodyPr/>
          <a:lstStyle/>
          <a:p>
            <a:pPr marL="0" indent="0">
              <a:buNone/>
            </a:pPr>
            <a:r>
              <a:rPr kumimoji="1" lang="ja-JP" altLang="en-US" dirty="0" smtClean="0"/>
              <a:t>　</a:t>
            </a:r>
            <a:endParaRPr kumimoji="1" lang="ja-JP" altLang="en-US" dirty="0"/>
          </a:p>
        </p:txBody>
      </p:sp>
      <p:pic>
        <p:nvPicPr>
          <p:cNvPr id="11" name="図 10" descr="F:\卒論関連\gazou\差し込みタイプ コネクタ＋プレート　解析モデル.png"/>
          <p:cNvPicPr>
            <a:picLocks noChangeAspect="1"/>
          </p:cNvPicPr>
          <p:nvPr/>
        </p:nvPicPr>
        <p:blipFill rotWithShape="1">
          <a:blip r:embed="rId2" cstate="email">
            <a:extLst>
              <a:ext uri="{28A0092B-C50C-407E-A947-70E740481C1C}">
                <a14:useLocalDpi xmlns:a14="http://schemas.microsoft.com/office/drawing/2010/main"/>
              </a:ext>
            </a:extLst>
          </a:blip>
          <a:srcRect l="1058" t="5066" r="23457" b="33136"/>
          <a:stretch/>
        </p:blipFill>
        <p:spPr bwMode="auto">
          <a:xfrm>
            <a:off x="3923928" y="1854426"/>
            <a:ext cx="4891963" cy="2788812"/>
          </a:xfrm>
          <a:prstGeom prst="rect">
            <a:avLst/>
          </a:prstGeom>
          <a:noFill/>
          <a:ln>
            <a:noFill/>
          </a:ln>
          <a:extLst>
            <a:ext uri="{53640926-AAD7-44D8-BBD7-CCE9431645EC}">
              <a14:shadowObscured xmlns:a14="http://schemas.microsoft.com/office/drawing/2010/main"/>
            </a:ext>
          </a:extLst>
        </p:spPr>
      </p:pic>
      <p:sp>
        <p:nvSpPr>
          <p:cNvPr id="12" name="テキスト ボックス 11"/>
          <p:cNvSpPr txBox="1"/>
          <p:nvPr/>
        </p:nvSpPr>
        <p:spPr>
          <a:xfrm>
            <a:off x="291066" y="1592311"/>
            <a:ext cx="3287354" cy="830997"/>
          </a:xfrm>
          <a:prstGeom prst="rect">
            <a:avLst/>
          </a:prstGeom>
          <a:noFill/>
          <a:ln w="28575">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2000" dirty="0" smtClean="0">
                <a:solidFill>
                  <a:schemeClr val="accent2">
                    <a:lumMod val="50000"/>
                  </a:schemeClr>
                </a:solidFill>
                <a:latin typeface="+mj-ea"/>
                <a:ea typeface="+mj-ea"/>
              </a:rPr>
              <a:t>方法：</a:t>
            </a:r>
            <a:endParaRPr lang="en-US" altLang="ja-JP" sz="2000" dirty="0" smtClean="0">
              <a:solidFill>
                <a:schemeClr val="accent2">
                  <a:lumMod val="50000"/>
                </a:schemeClr>
              </a:solidFill>
              <a:latin typeface="+mj-ea"/>
              <a:ea typeface="+mj-ea"/>
            </a:endParaRPr>
          </a:p>
          <a:p>
            <a:r>
              <a:rPr lang="ja-JP" altLang="en-US" sz="2800" dirty="0" smtClean="0">
                <a:latin typeface="+mj-ea"/>
                <a:ea typeface="+mj-ea"/>
              </a:rPr>
              <a:t>　</a:t>
            </a:r>
            <a:r>
              <a:rPr lang="ja-JP" altLang="en-US" sz="2000" dirty="0" smtClean="0">
                <a:latin typeface="+mj-ea"/>
                <a:ea typeface="+mj-ea"/>
              </a:rPr>
              <a:t>弾塑性非線形解析</a:t>
            </a:r>
            <a:endParaRPr kumimoji="1" lang="ja-JP" altLang="en-US" sz="2000" dirty="0">
              <a:latin typeface="+mj-ea"/>
              <a:ea typeface="+mj-ea"/>
            </a:endParaRPr>
          </a:p>
        </p:txBody>
      </p:sp>
      <p:sp>
        <p:nvSpPr>
          <p:cNvPr id="14" name="テキスト ボックス 13"/>
          <p:cNvSpPr txBox="1"/>
          <p:nvPr/>
        </p:nvSpPr>
        <p:spPr>
          <a:xfrm>
            <a:off x="290572" y="2441993"/>
            <a:ext cx="3287354" cy="1477328"/>
          </a:xfrm>
          <a:prstGeom prst="rect">
            <a:avLst/>
          </a:prstGeom>
          <a:noFill/>
          <a:ln w="28575">
            <a:solidFill>
              <a:schemeClr val="accent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dirty="0" smtClean="0">
                <a:solidFill>
                  <a:schemeClr val="accent2">
                    <a:lumMod val="50000"/>
                  </a:schemeClr>
                </a:solidFill>
                <a:latin typeface="+mj-ea"/>
                <a:ea typeface="+mj-ea"/>
              </a:rPr>
              <a:t>支持点：</a:t>
            </a:r>
            <a:endParaRPr lang="en-US" altLang="ja-JP" dirty="0" smtClean="0">
              <a:solidFill>
                <a:schemeClr val="accent2">
                  <a:lumMod val="50000"/>
                </a:schemeClr>
              </a:solidFill>
              <a:latin typeface="+mj-ea"/>
              <a:ea typeface="+mj-ea"/>
            </a:endParaRPr>
          </a:p>
          <a:p>
            <a:r>
              <a:rPr lang="ja-JP" altLang="en-US" dirty="0">
                <a:latin typeface="+mj-ea"/>
                <a:ea typeface="+mj-ea"/>
              </a:rPr>
              <a:t>　</a:t>
            </a:r>
            <a:r>
              <a:rPr lang="ja-JP" altLang="en-US" dirty="0" smtClean="0">
                <a:latin typeface="+mj-ea"/>
                <a:ea typeface="+mj-ea"/>
              </a:rPr>
              <a:t>　</a:t>
            </a:r>
            <a:r>
              <a:rPr lang="en-US" altLang="ja-JP" dirty="0" smtClean="0">
                <a:latin typeface="+mj-ea"/>
                <a:ea typeface="+mj-ea"/>
              </a:rPr>
              <a:t>A </a:t>
            </a:r>
            <a:r>
              <a:rPr lang="ja-JP" altLang="en-US" dirty="0" smtClean="0">
                <a:latin typeface="+mj-ea"/>
                <a:ea typeface="+mj-ea"/>
              </a:rPr>
              <a:t>： ピン支持</a:t>
            </a:r>
            <a:endParaRPr lang="en-US" altLang="ja-JP" dirty="0" smtClean="0">
              <a:latin typeface="+mj-ea"/>
              <a:ea typeface="+mj-ea"/>
            </a:endParaRPr>
          </a:p>
          <a:p>
            <a:r>
              <a:rPr lang="ja-JP" altLang="en-US" dirty="0" smtClean="0">
                <a:latin typeface="+mj-ea"/>
                <a:ea typeface="+mj-ea"/>
              </a:rPr>
              <a:t>　　</a:t>
            </a:r>
            <a:r>
              <a:rPr lang="en-US" altLang="ja-JP" dirty="0" smtClean="0">
                <a:latin typeface="+mj-ea"/>
                <a:ea typeface="+mj-ea"/>
              </a:rPr>
              <a:t>B</a:t>
            </a:r>
            <a:r>
              <a:rPr lang="ja-JP" altLang="en-US" dirty="0" smtClean="0">
                <a:latin typeface="+mj-ea"/>
                <a:ea typeface="+mj-ea"/>
              </a:rPr>
              <a:t>、</a:t>
            </a:r>
            <a:r>
              <a:rPr lang="en-US" altLang="ja-JP" dirty="0" smtClean="0">
                <a:latin typeface="+mj-ea"/>
                <a:ea typeface="+mj-ea"/>
              </a:rPr>
              <a:t>C </a:t>
            </a:r>
            <a:r>
              <a:rPr lang="ja-JP" altLang="en-US" dirty="0" smtClean="0">
                <a:latin typeface="+mj-ea"/>
                <a:ea typeface="+mj-ea"/>
              </a:rPr>
              <a:t>： </a:t>
            </a:r>
            <a:r>
              <a:rPr lang="en-US" altLang="ja-JP" dirty="0" smtClean="0">
                <a:latin typeface="+mj-ea"/>
                <a:ea typeface="+mj-ea"/>
              </a:rPr>
              <a:t>Z</a:t>
            </a:r>
            <a:r>
              <a:rPr lang="ja-JP" altLang="en-US" dirty="0" smtClean="0">
                <a:latin typeface="+mj-ea"/>
                <a:ea typeface="+mj-ea"/>
              </a:rPr>
              <a:t>方向移動の</a:t>
            </a:r>
            <a:endParaRPr lang="en-US" altLang="ja-JP" dirty="0" smtClean="0">
              <a:latin typeface="+mj-ea"/>
              <a:ea typeface="+mj-ea"/>
            </a:endParaRPr>
          </a:p>
          <a:p>
            <a:r>
              <a:rPr lang="ja-JP" altLang="en-US" dirty="0">
                <a:latin typeface="+mj-ea"/>
                <a:ea typeface="+mj-ea"/>
              </a:rPr>
              <a:t>　</a:t>
            </a:r>
            <a:r>
              <a:rPr lang="ja-JP" altLang="en-US" dirty="0" smtClean="0">
                <a:latin typeface="+mj-ea"/>
                <a:ea typeface="+mj-ea"/>
              </a:rPr>
              <a:t>　　　　　　ローラー支持</a:t>
            </a:r>
            <a:endParaRPr lang="en-US" altLang="ja-JP" dirty="0" smtClean="0">
              <a:latin typeface="+mj-ea"/>
              <a:ea typeface="+mj-ea"/>
            </a:endParaRPr>
          </a:p>
          <a:p>
            <a:r>
              <a:rPr kumimoji="1" lang="ja-JP" altLang="en-US" dirty="0">
                <a:latin typeface="+mj-ea"/>
                <a:ea typeface="+mj-ea"/>
              </a:rPr>
              <a:t>　</a:t>
            </a:r>
            <a:r>
              <a:rPr kumimoji="1" lang="ja-JP" altLang="en-US" dirty="0" smtClean="0">
                <a:latin typeface="+mj-ea"/>
                <a:ea typeface="+mj-ea"/>
              </a:rPr>
              <a:t>　</a:t>
            </a:r>
            <a:r>
              <a:rPr kumimoji="1" lang="en-US" altLang="ja-JP" dirty="0" smtClean="0">
                <a:latin typeface="+mj-ea"/>
                <a:ea typeface="+mj-ea"/>
              </a:rPr>
              <a:t>D</a:t>
            </a:r>
            <a:r>
              <a:rPr kumimoji="1" lang="ja-JP" altLang="en-US" dirty="0" err="1" smtClean="0">
                <a:latin typeface="+mj-ea"/>
                <a:ea typeface="+mj-ea"/>
              </a:rPr>
              <a:t>、</a:t>
            </a:r>
            <a:r>
              <a:rPr kumimoji="1" lang="en-US" altLang="ja-JP" dirty="0" smtClean="0">
                <a:latin typeface="+mj-ea"/>
                <a:ea typeface="+mj-ea"/>
              </a:rPr>
              <a:t>E</a:t>
            </a:r>
            <a:r>
              <a:rPr lang="ja-JP" altLang="en-US" dirty="0">
                <a:latin typeface="+mj-ea"/>
                <a:ea typeface="+mj-ea"/>
              </a:rPr>
              <a:t> </a:t>
            </a:r>
            <a:r>
              <a:rPr kumimoji="1" lang="ja-JP" altLang="en-US" dirty="0" smtClean="0">
                <a:latin typeface="+mj-ea"/>
                <a:ea typeface="+mj-ea"/>
              </a:rPr>
              <a:t>： ピン支持</a:t>
            </a:r>
            <a:endParaRPr kumimoji="1" lang="ja-JP" altLang="en-US" dirty="0">
              <a:latin typeface="+mj-ea"/>
              <a:ea typeface="+mj-ea"/>
            </a:endParaRPr>
          </a:p>
        </p:txBody>
      </p:sp>
      <p:sp>
        <p:nvSpPr>
          <p:cNvPr id="15" name="テキスト ボックス 14"/>
          <p:cNvSpPr txBox="1"/>
          <p:nvPr/>
        </p:nvSpPr>
        <p:spPr>
          <a:xfrm>
            <a:off x="290572" y="3928721"/>
            <a:ext cx="3287354" cy="1508105"/>
          </a:xfrm>
          <a:prstGeom prst="rect">
            <a:avLst/>
          </a:prstGeom>
          <a:noFill/>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smtClean="0">
                <a:solidFill>
                  <a:schemeClr val="accent2">
                    <a:lumMod val="50000"/>
                  </a:schemeClr>
                </a:solidFill>
                <a:latin typeface="+mj-ea"/>
                <a:ea typeface="+mj-ea"/>
              </a:rPr>
              <a:t>材料：</a:t>
            </a:r>
            <a:endParaRPr kumimoji="1" lang="en-US" altLang="ja-JP" dirty="0" smtClean="0">
              <a:solidFill>
                <a:schemeClr val="accent2">
                  <a:lumMod val="50000"/>
                </a:schemeClr>
              </a:solidFill>
              <a:latin typeface="+mj-ea"/>
              <a:ea typeface="+mj-ea"/>
            </a:endParaRPr>
          </a:p>
          <a:p>
            <a:r>
              <a:rPr lang="ja-JP" altLang="en-US" dirty="0" smtClean="0">
                <a:latin typeface="+mj-ea"/>
                <a:ea typeface="+mj-ea"/>
              </a:rPr>
              <a:t>　　鋼材：</a:t>
            </a:r>
            <a:r>
              <a:rPr lang="en-US" altLang="ja-JP" dirty="0" smtClean="0">
                <a:latin typeface="+mj-ea"/>
                <a:ea typeface="+mj-ea"/>
              </a:rPr>
              <a:t>STK490</a:t>
            </a:r>
            <a:r>
              <a:rPr lang="ja-JP" altLang="en-US" dirty="0" smtClean="0">
                <a:latin typeface="+mj-ea"/>
                <a:ea typeface="+mj-ea"/>
              </a:rPr>
              <a:t>　</a:t>
            </a:r>
            <a:endParaRPr lang="en-US" altLang="ja-JP" dirty="0" smtClean="0">
              <a:latin typeface="+mj-ea"/>
              <a:ea typeface="+mj-ea"/>
            </a:endParaRPr>
          </a:p>
          <a:p>
            <a:r>
              <a:rPr lang="ja-JP" altLang="en-US" dirty="0" smtClean="0">
                <a:latin typeface="+mj-ea"/>
                <a:ea typeface="+mj-ea"/>
              </a:rPr>
              <a:t>　　ヤング率：</a:t>
            </a:r>
            <a:r>
              <a:rPr lang="en-US" altLang="ja-JP" dirty="0" smtClean="0">
                <a:latin typeface="+mj-ea"/>
              </a:rPr>
              <a:t>2.1×10</a:t>
            </a:r>
            <a:r>
              <a:rPr lang="ja-JP" altLang="en-US" dirty="0" smtClean="0">
                <a:latin typeface="+mj-ea"/>
              </a:rPr>
              <a:t>⁵　</a:t>
            </a:r>
            <a:r>
              <a:rPr lang="en-US" altLang="ja-JP" dirty="0" smtClean="0">
                <a:latin typeface="+mj-ea"/>
              </a:rPr>
              <a:t>N/mm²</a:t>
            </a:r>
            <a:endParaRPr lang="en-US" altLang="ja-JP" dirty="0" smtClean="0">
              <a:latin typeface="+mj-ea"/>
              <a:ea typeface="+mj-ea"/>
            </a:endParaRPr>
          </a:p>
          <a:p>
            <a:r>
              <a:rPr kumimoji="1" lang="ja-JP" altLang="en-US" dirty="0" smtClean="0">
                <a:latin typeface="+mj-ea"/>
                <a:ea typeface="+mj-ea"/>
              </a:rPr>
              <a:t>　　</a:t>
            </a:r>
            <a:r>
              <a:rPr lang="ja-JP" altLang="en-US" dirty="0" smtClean="0">
                <a:latin typeface="+mj-ea"/>
                <a:ea typeface="+mj-ea"/>
              </a:rPr>
              <a:t>ポアソン比：</a:t>
            </a:r>
            <a:r>
              <a:rPr lang="en-US" altLang="ja-JP" dirty="0" smtClean="0">
                <a:latin typeface="+mj-ea"/>
                <a:ea typeface="+mj-ea"/>
              </a:rPr>
              <a:t>0.3</a:t>
            </a:r>
            <a:r>
              <a:rPr lang="ja-JP" altLang="en-US" dirty="0" smtClean="0">
                <a:latin typeface="+mj-ea"/>
                <a:ea typeface="+mj-ea"/>
              </a:rPr>
              <a:t>　　</a:t>
            </a:r>
            <a:endParaRPr lang="en-US" altLang="ja-JP" dirty="0" smtClean="0">
              <a:latin typeface="+mj-ea"/>
              <a:ea typeface="+mj-ea"/>
            </a:endParaRPr>
          </a:p>
          <a:p>
            <a:r>
              <a:rPr lang="ja-JP" altLang="en-US" dirty="0" smtClean="0">
                <a:latin typeface="+mj-ea"/>
                <a:ea typeface="+mj-ea"/>
              </a:rPr>
              <a:t>　　降伏点：</a:t>
            </a:r>
            <a:r>
              <a:rPr lang="en-US" altLang="ja-JP" dirty="0" smtClean="0">
                <a:latin typeface="+mj-ea"/>
              </a:rPr>
              <a:t>315</a:t>
            </a:r>
            <a:r>
              <a:rPr lang="ja-JP" altLang="en-US" dirty="0" smtClean="0">
                <a:latin typeface="+mj-ea"/>
              </a:rPr>
              <a:t>　</a:t>
            </a:r>
            <a:r>
              <a:rPr lang="en-US" altLang="ja-JP" dirty="0" smtClean="0">
                <a:latin typeface="+mj-ea"/>
              </a:rPr>
              <a:t>N/mm²</a:t>
            </a:r>
            <a:r>
              <a:rPr lang="ja-JP" altLang="en-US" sz="2000" dirty="0" smtClean="0">
                <a:latin typeface="+mj-ea"/>
                <a:ea typeface="+mj-ea"/>
              </a:rPr>
              <a:t>　</a:t>
            </a:r>
            <a:endParaRPr kumimoji="1" lang="ja-JP" altLang="en-US" sz="2000" dirty="0">
              <a:latin typeface="+mj-ea"/>
              <a:ea typeface="+mj-ea"/>
            </a:endParaRPr>
          </a:p>
        </p:txBody>
      </p:sp>
      <p:pic>
        <p:nvPicPr>
          <p:cNvPr id="17" name="図 16" descr="C:\Users\ヒラキダ　シュンスケ\Desktop\差し込みタイプ　曲線.png"/>
          <p:cNvPicPr/>
          <p:nvPr/>
        </p:nvPicPr>
        <p:blipFill>
          <a:blip r:embed="rId3" cstate="email">
            <a:extLst>
              <a:ext uri="{28A0092B-C50C-407E-A947-70E740481C1C}">
                <a14:useLocalDpi xmlns:a14="http://schemas.microsoft.com/office/drawing/2010/main"/>
              </a:ext>
            </a:extLst>
          </a:blip>
          <a:srcRect/>
          <a:stretch>
            <a:fillRect/>
          </a:stretch>
        </p:blipFill>
        <p:spPr bwMode="auto">
          <a:xfrm>
            <a:off x="6579243" y="4867632"/>
            <a:ext cx="2250212" cy="1838235"/>
          </a:xfrm>
          <a:prstGeom prst="rect">
            <a:avLst/>
          </a:prstGeom>
          <a:noFill/>
          <a:ln>
            <a:noFill/>
          </a:ln>
          <a:effectLst/>
        </p:spPr>
      </p:pic>
      <p:pic>
        <p:nvPicPr>
          <p:cNvPr id="10" name="図 9" descr="H:\九州支部\画像\差し込みタイプ　拡大図　溶接部分.png"/>
          <p:cNvPicPr/>
          <p:nvPr/>
        </p:nvPicPr>
        <p:blipFill rotWithShape="1">
          <a:blip r:embed="rId4" cstate="email">
            <a:extLst>
              <a:ext uri="{28A0092B-C50C-407E-A947-70E740481C1C}">
                <a14:useLocalDpi xmlns:a14="http://schemas.microsoft.com/office/drawing/2010/main"/>
              </a:ext>
            </a:extLst>
          </a:blip>
          <a:srcRect l="30616" t="29935" r="36163" b="36857"/>
          <a:stretch/>
        </p:blipFill>
        <p:spPr bwMode="auto">
          <a:xfrm>
            <a:off x="3834370" y="4820551"/>
            <a:ext cx="2543175" cy="1885315"/>
          </a:xfrm>
          <a:prstGeom prst="rect">
            <a:avLst/>
          </a:prstGeom>
          <a:noFill/>
          <a:ln>
            <a:noFill/>
          </a:ln>
          <a:extLst>
            <a:ext uri="{53640926-AAD7-44D8-BBD7-CCE9431645EC}">
              <a14:shadowObscured xmlns:a14="http://schemas.microsoft.com/office/drawing/2010/main"/>
            </a:ext>
          </a:extLst>
        </p:spPr>
      </p:pic>
      <p:sp>
        <p:nvSpPr>
          <p:cNvPr id="4" name="テキスト ボックス 3"/>
          <p:cNvSpPr txBox="1"/>
          <p:nvPr/>
        </p:nvSpPr>
        <p:spPr>
          <a:xfrm>
            <a:off x="186654" y="5589240"/>
            <a:ext cx="3384376" cy="923330"/>
          </a:xfrm>
          <a:prstGeom prst="rect">
            <a:avLst/>
          </a:prstGeom>
          <a:noFill/>
        </p:spPr>
        <p:txBody>
          <a:bodyPr wrap="square" rtlCol="0">
            <a:spAutoFit/>
          </a:bodyPr>
          <a:lstStyle/>
          <a:p>
            <a:r>
              <a:rPr lang="ja-JP" altLang="ja-JP" dirty="0"/>
              <a:t>本解析で想定する</a:t>
            </a:r>
            <a:r>
              <a:rPr lang="en-US" altLang="ja-JP" dirty="0"/>
              <a:t>1.5</a:t>
            </a:r>
            <a:r>
              <a:rPr lang="ja-JP" altLang="ja-JP" dirty="0"/>
              <a:t>層スペースフレームのユニットは左右対称であるため、その半分をモデル化</a:t>
            </a:r>
            <a:endParaRPr kumimoji="1" lang="ja-JP" altLang="en-US" dirty="0"/>
          </a:p>
        </p:txBody>
      </p:sp>
    </p:spTree>
    <p:extLst>
      <p:ext uri="{BB962C8B-B14F-4D97-AF65-F5344CB8AC3E}">
        <p14:creationId xmlns:p14="http://schemas.microsoft.com/office/powerpoint/2010/main" val="4017929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モデルに関して</a:t>
            </a:r>
            <a:endParaRPr kumimoji="1" lang="ja-JP" altLang="en-US" dirty="0"/>
          </a:p>
        </p:txBody>
      </p:sp>
      <p:pic>
        <p:nvPicPr>
          <p:cNvPr id="4" name="コンテンツ プレースホルダー 3"/>
          <p:cNvPicPr>
            <a:picLocks noGrp="1" noChangeAspect="1"/>
          </p:cNvPicPr>
          <p:nvPr>
            <p:ph sz="quarter" idx="1"/>
          </p:nvPr>
        </p:nvPicPr>
        <p:blipFill>
          <a:blip r:embed="rId2">
            <a:extLst>
              <a:ext uri="{28A0092B-C50C-407E-A947-70E740481C1C}">
                <a14:useLocalDpi xmlns:a14="http://schemas.microsoft.com/office/drawing/2010/main"/>
              </a:ext>
            </a:extLst>
          </a:blip>
          <a:srcRect/>
          <a:stretch>
            <a:fillRect/>
          </a:stretch>
        </p:blipFill>
        <p:spPr bwMode="auto">
          <a:xfrm>
            <a:off x="621781" y="1922979"/>
            <a:ext cx="2592288" cy="3451530"/>
          </a:xfrm>
          <a:prstGeom prst="rect">
            <a:avLst/>
          </a:prstGeom>
          <a:noFill/>
          <a:ln>
            <a:noFill/>
          </a:ln>
        </p:spPr>
      </p:pic>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l="11975"/>
          <a:stretch/>
        </p:blipFill>
        <p:spPr bwMode="auto">
          <a:xfrm>
            <a:off x="3688938" y="1881750"/>
            <a:ext cx="4843502" cy="3562018"/>
          </a:xfrm>
          <a:prstGeom prst="rect">
            <a:avLst/>
          </a:prstGeom>
          <a:noFill/>
          <a:ln>
            <a:noFill/>
          </a:ln>
        </p:spPr>
      </p:pic>
      <p:sp>
        <p:nvSpPr>
          <p:cNvPr id="6" name="テキスト ボックス 5"/>
          <p:cNvSpPr txBox="1"/>
          <p:nvPr/>
        </p:nvSpPr>
        <p:spPr>
          <a:xfrm>
            <a:off x="1220276" y="5838380"/>
            <a:ext cx="1440160" cy="523220"/>
          </a:xfrm>
          <a:prstGeom prst="rect">
            <a:avLst/>
          </a:prstGeom>
          <a:noFill/>
        </p:spPr>
        <p:txBody>
          <a:bodyPr wrap="square" rtlCol="0">
            <a:spAutoFit/>
          </a:bodyPr>
          <a:lstStyle/>
          <a:p>
            <a:r>
              <a:rPr kumimoji="1" lang="ja-JP" altLang="en-US" sz="2800" dirty="0" smtClean="0">
                <a:solidFill>
                  <a:srgbClr val="FFC000"/>
                </a:solidFill>
              </a:rPr>
              <a:t>設計案</a:t>
            </a:r>
            <a:endParaRPr kumimoji="1" lang="ja-JP" altLang="en-US" sz="2800" dirty="0">
              <a:solidFill>
                <a:srgbClr val="FFC000"/>
              </a:solidFill>
            </a:endParaRPr>
          </a:p>
        </p:txBody>
      </p:sp>
      <p:sp>
        <p:nvSpPr>
          <p:cNvPr id="7" name="テキスト ボックス 6"/>
          <p:cNvSpPr txBox="1"/>
          <p:nvPr/>
        </p:nvSpPr>
        <p:spPr>
          <a:xfrm>
            <a:off x="4750142" y="5838188"/>
            <a:ext cx="1910090" cy="523220"/>
          </a:xfrm>
          <a:prstGeom prst="rect">
            <a:avLst/>
          </a:prstGeom>
          <a:noFill/>
        </p:spPr>
        <p:txBody>
          <a:bodyPr wrap="square" rtlCol="0">
            <a:spAutoFit/>
          </a:bodyPr>
          <a:lstStyle/>
          <a:p>
            <a:r>
              <a:rPr kumimoji="1" lang="ja-JP" altLang="en-US" sz="2800" dirty="0" smtClean="0">
                <a:solidFill>
                  <a:srgbClr val="0070C0"/>
                </a:solidFill>
              </a:rPr>
              <a:t>解析モデル</a:t>
            </a:r>
            <a:endParaRPr kumimoji="1" lang="ja-JP" altLang="en-US" sz="2800" dirty="0">
              <a:solidFill>
                <a:srgbClr val="0070C0"/>
              </a:solidFill>
            </a:endParaRPr>
          </a:p>
        </p:txBody>
      </p:sp>
      <p:sp>
        <p:nvSpPr>
          <p:cNvPr id="8" name="テキスト ボックス 7"/>
          <p:cNvSpPr txBox="1"/>
          <p:nvPr/>
        </p:nvSpPr>
        <p:spPr>
          <a:xfrm>
            <a:off x="3225474" y="5306528"/>
            <a:ext cx="2228495" cy="369332"/>
          </a:xfrm>
          <a:prstGeom prst="rect">
            <a:avLst/>
          </a:prstGeom>
          <a:noFill/>
        </p:spPr>
        <p:txBody>
          <a:bodyPr wrap="none" rtlCol="0">
            <a:spAutoFit/>
          </a:bodyPr>
          <a:lstStyle/>
          <a:p>
            <a:r>
              <a:rPr kumimoji="1" lang="ja-JP" altLang="en-US" dirty="0" smtClean="0"/>
              <a:t>底面の</a:t>
            </a:r>
            <a:r>
              <a:rPr lang="ja-JP" altLang="en-US" dirty="0"/>
              <a:t>構成</a:t>
            </a:r>
            <a:r>
              <a:rPr lang="ja-JP" altLang="en-US" dirty="0" smtClean="0"/>
              <a:t>を簡易化</a:t>
            </a:r>
            <a:endParaRPr kumimoji="1" lang="ja-JP" altLang="en-US" dirty="0"/>
          </a:p>
        </p:txBody>
      </p:sp>
      <p:cxnSp>
        <p:nvCxnSpPr>
          <p:cNvPr id="10" name="直線矢印コネクタ 9"/>
          <p:cNvCxnSpPr/>
          <p:nvPr/>
        </p:nvCxnSpPr>
        <p:spPr>
          <a:xfrm flipV="1">
            <a:off x="4284507" y="4725144"/>
            <a:ext cx="110430" cy="5040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H="1" flipV="1">
            <a:off x="2627786" y="4581128"/>
            <a:ext cx="1656721" cy="6480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3851920" y="1971588"/>
            <a:ext cx="322160" cy="4493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a:off x="2483768" y="1971588"/>
            <a:ext cx="1368152" cy="2246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3144612" y="1553647"/>
            <a:ext cx="2279791" cy="369332"/>
          </a:xfrm>
          <a:prstGeom prst="rect">
            <a:avLst/>
          </a:prstGeom>
          <a:noFill/>
        </p:spPr>
        <p:txBody>
          <a:bodyPr wrap="none" rtlCol="0">
            <a:spAutoFit/>
          </a:bodyPr>
          <a:lstStyle/>
          <a:p>
            <a:r>
              <a:rPr kumimoji="1" lang="ja-JP" altLang="en-US" dirty="0" smtClean="0"/>
              <a:t>カバー、ボルト孔省略</a:t>
            </a:r>
            <a:endParaRPr kumimoji="1" lang="ja-JP" altLang="en-US" dirty="0"/>
          </a:p>
        </p:txBody>
      </p:sp>
      <p:sp>
        <p:nvSpPr>
          <p:cNvPr id="34" name="テキスト ボックス 33"/>
          <p:cNvSpPr txBox="1"/>
          <p:nvPr/>
        </p:nvSpPr>
        <p:spPr>
          <a:xfrm>
            <a:off x="7236296" y="2196238"/>
            <a:ext cx="1563248" cy="369332"/>
          </a:xfrm>
          <a:prstGeom prst="rect">
            <a:avLst/>
          </a:prstGeom>
          <a:noFill/>
        </p:spPr>
        <p:txBody>
          <a:bodyPr wrap="none" rtlCol="0">
            <a:spAutoFit/>
          </a:bodyPr>
          <a:lstStyle/>
          <a:p>
            <a:r>
              <a:rPr kumimoji="1" lang="ja-JP" altLang="en-US" dirty="0" smtClean="0"/>
              <a:t>接触面の設定</a:t>
            </a:r>
            <a:endParaRPr kumimoji="1" lang="ja-JP" altLang="en-US" dirty="0"/>
          </a:p>
        </p:txBody>
      </p:sp>
      <p:cxnSp>
        <p:nvCxnSpPr>
          <p:cNvPr id="35" name="直線矢印コネクタ 34"/>
          <p:cNvCxnSpPr/>
          <p:nvPr/>
        </p:nvCxnSpPr>
        <p:spPr>
          <a:xfrm flipH="1">
            <a:off x="5940152" y="2419156"/>
            <a:ext cx="1296145" cy="17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H="1">
            <a:off x="5220072" y="2419156"/>
            <a:ext cx="2016224" cy="100984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550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変位増分後</a:t>
            </a:r>
            <a:endParaRPr kumimoji="1" lang="ja-JP" altLang="en-US" dirty="0"/>
          </a:p>
        </p:txBody>
      </p:sp>
      <p:pic>
        <p:nvPicPr>
          <p:cNvPr id="4" name="コンテンツ プレースホルダー 3" descr="E:\九州支部\画像\差し込みタイプ コネクタ＋プレート　解析結果.png"/>
          <p:cNvPicPr>
            <a:picLocks noGrp="1"/>
          </p:cNvPicPr>
          <p:nvPr>
            <p:ph sz="quarter" idx="1"/>
          </p:nvPr>
        </p:nvPicPr>
        <p:blipFill rotWithShape="1">
          <a:blip r:embed="rId2" cstate="print">
            <a:extLst>
              <a:ext uri="{28A0092B-C50C-407E-A947-70E740481C1C}">
                <a14:useLocalDpi xmlns:a14="http://schemas.microsoft.com/office/drawing/2010/main"/>
              </a:ext>
            </a:extLst>
          </a:blip>
          <a:srcRect l="16192" t="23132" r="12535" b="18736"/>
          <a:stretch/>
        </p:blipFill>
        <p:spPr bwMode="auto">
          <a:xfrm>
            <a:off x="267520" y="1556792"/>
            <a:ext cx="4546682" cy="2811905"/>
          </a:xfrm>
          <a:prstGeom prst="rect">
            <a:avLst/>
          </a:prstGeom>
          <a:noFill/>
          <a:ln>
            <a:noFill/>
          </a:ln>
          <a:extLst>
            <a:ext uri="{53640926-AAD7-44D8-BBD7-CCE9431645EC}">
              <a14:shadowObscured xmlns:a14="http://schemas.microsoft.com/office/drawing/2010/main"/>
            </a:ext>
          </a:extLst>
        </p:spPr>
      </p:pic>
      <p:graphicFrame>
        <p:nvGraphicFramePr>
          <p:cNvPr id="5" name="グラフ 4"/>
          <p:cNvGraphicFramePr/>
          <p:nvPr>
            <p:extLst>
              <p:ext uri="{D42A27DB-BD31-4B8C-83A1-F6EECF244321}">
                <p14:modId xmlns:p14="http://schemas.microsoft.com/office/powerpoint/2010/main" val="1092408911"/>
              </p:ext>
            </p:extLst>
          </p:nvPr>
        </p:nvGraphicFramePr>
        <p:xfrm>
          <a:off x="4860032" y="4069184"/>
          <a:ext cx="3528392" cy="2825828"/>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395536" y="5187479"/>
            <a:ext cx="3096344" cy="830997"/>
          </a:xfrm>
          <a:prstGeom prst="rect">
            <a:avLst/>
          </a:prstGeom>
          <a:noFill/>
        </p:spPr>
        <p:txBody>
          <a:bodyPr wrap="square" rtlCol="0">
            <a:spAutoFit/>
          </a:bodyPr>
          <a:lstStyle/>
          <a:p>
            <a:pPr>
              <a:buNone/>
            </a:pPr>
            <a:r>
              <a:rPr lang="ja-JP" altLang="en-US" sz="2400" dirty="0">
                <a:latin typeface="+mj-ea"/>
                <a:ea typeface="+mj-ea"/>
              </a:rPr>
              <a:t>解析モデルの</a:t>
            </a:r>
            <a:endParaRPr lang="en-US" altLang="ja-JP" sz="2400" dirty="0">
              <a:latin typeface="+mj-ea"/>
              <a:ea typeface="+mj-ea"/>
            </a:endParaRPr>
          </a:p>
          <a:p>
            <a:pPr>
              <a:buNone/>
            </a:pPr>
            <a:r>
              <a:rPr lang="ja-JP" altLang="en-US" sz="2400" dirty="0">
                <a:latin typeface="+mj-ea"/>
                <a:ea typeface="+mj-ea"/>
              </a:rPr>
              <a:t>応力度</a:t>
            </a:r>
            <a:r>
              <a:rPr lang="en-US" altLang="ja-JP" sz="2400" dirty="0">
                <a:latin typeface="+mj-ea"/>
                <a:ea typeface="+mj-ea"/>
              </a:rPr>
              <a:t>-</a:t>
            </a:r>
            <a:r>
              <a:rPr lang="ja-JP" altLang="en-US" sz="2400" dirty="0">
                <a:latin typeface="+mj-ea"/>
                <a:ea typeface="+mj-ea"/>
              </a:rPr>
              <a:t>ひずみ度</a:t>
            </a:r>
            <a:r>
              <a:rPr lang="ja-JP" altLang="en-US" sz="2400" dirty="0" smtClean="0">
                <a:latin typeface="+mj-ea"/>
                <a:ea typeface="+mj-ea"/>
              </a:rPr>
              <a:t>曲線</a:t>
            </a:r>
            <a:endParaRPr lang="en-US" altLang="ja-JP" sz="2400" dirty="0">
              <a:latin typeface="+mj-ea"/>
              <a:ea typeface="+mj-ea"/>
            </a:endParaRPr>
          </a:p>
        </p:txBody>
      </p:sp>
      <p:sp>
        <p:nvSpPr>
          <p:cNvPr id="7" name="右矢印 6"/>
          <p:cNvSpPr/>
          <p:nvPr/>
        </p:nvSpPr>
        <p:spPr>
          <a:xfrm>
            <a:off x="3707904" y="536066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436096" y="2730911"/>
            <a:ext cx="2903359" cy="461665"/>
          </a:xfrm>
          <a:prstGeom prst="rect">
            <a:avLst/>
          </a:prstGeom>
          <a:noFill/>
        </p:spPr>
        <p:txBody>
          <a:bodyPr wrap="none" rtlCol="0">
            <a:spAutoFit/>
          </a:bodyPr>
          <a:lstStyle/>
          <a:p>
            <a:pPr>
              <a:buNone/>
            </a:pPr>
            <a:r>
              <a:rPr lang="ja-JP" altLang="en-US" sz="2400" dirty="0"/>
              <a:t>変形後</a:t>
            </a:r>
            <a:r>
              <a:rPr lang="ja-JP" altLang="en-US" sz="2400" dirty="0" smtClean="0"/>
              <a:t>の解析モデル</a:t>
            </a:r>
            <a:endParaRPr lang="en-US" altLang="ja-JP" sz="2400" dirty="0"/>
          </a:p>
        </p:txBody>
      </p:sp>
      <p:sp>
        <p:nvSpPr>
          <p:cNvPr id="9" name="右矢印 8"/>
          <p:cNvSpPr/>
          <p:nvPr/>
        </p:nvSpPr>
        <p:spPr>
          <a:xfrm flipH="1">
            <a:off x="4668194" y="2724371"/>
            <a:ext cx="72008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27070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ovie 接合部変形1.avi">
            <a:hlinkClick r:id="" action="ppaction://media"/>
          </p:cNvPr>
          <p:cNvPicPr>
            <a:picLocks noGrp="1" noChangeAspect="1"/>
          </p:cNvPicPr>
          <p:nvPr>
            <p:ph idx="4294967295"/>
            <a:videoFile r:link="rId2"/>
            <p:extLst>
              <p:ext uri="{DAA4B4D4-6D71-4841-9C94-3DE7FCFB9230}">
                <p14:media xmlns:p14="http://schemas.microsoft.com/office/powerpoint/2010/main" r:embed="rId1"/>
              </p:ext>
            </p:extLst>
          </p:nvPr>
        </p:nvPicPr>
        <p:blipFill>
          <a:blip r:embed="rId4"/>
          <a:stretch>
            <a:fillRect/>
          </a:stretch>
        </p:blipFill>
        <p:spPr>
          <a:xfrm>
            <a:off x="-1980728" y="260648"/>
            <a:ext cx="13084175" cy="5976937"/>
          </a:xfrm>
        </p:spPr>
      </p:pic>
    </p:spTree>
    <p:extLst>
      <p:ext uri="{BB962C8B-B14F-4D97-AF65-F5344CB8AC3E}">
        <p14:creationId xmlns:p14="http://schemas.microsoft.com/office/powerpoint/2010/main" val="216400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ovie 接合部変形2.avi">
            <a:hlinkClick r:id="" action="ppaction://media"/>
          </p:cNvPr>
          <p:cNvPicPr>
            <a:picLocks noGrp="1" noChangeAspect="1"/>
          </p:cNvPicPr>
          <p:nvPr>
            <p:ph idx="4294967295"/>
            <a:videoFile r:link="rId2"/>
            <p:extLst>
              <p:ext uri="{DAA4B4D4-6D71-4841-9C94-3DE7FCFB9230}">
                <p14:media xmlns:p14="http://schemas.microsoft.com/office/powerpoint/2010/main" r:embed="rId1"/>
              </p:ext>
            </p:extLst>
          </p:nvPr>
        </p:nvPicPr>
        <p:blipFill>
          <a:blip r:embed="rId4"/>
          <a:stretch>
            <a:fillRect/>
          </a:stretch>
        </p:blipFill>
        <p:spPr>
          <a:xfrm>
            <a:off x="-1404664" y="764704"/>
            <a:ext cx="12289960" cy="5616624"/>
          </a:xfrm>
        </p:spPr>
      </p:pic>
    </p:spTree>
    <p:extLst>
      <p:ext uri="{BB962C8B-B14F-4D97-AF65-F5344CB8AC3E}">
        <p14:creationId xmlns:p14="http://schemas.microsoft.com/office/powerpoint/2010/main" val="64545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ovie 接合部変形3.avi">
            <a:hlinkClick r:id="" action="ppaction://media"/>
          </p:cNvPr>
          <p:cNvPicPr>
            <a:picLocks noGrp="1" noChangeAspect="1"/>
          </p:cNvPicPr>
          <p:nvPr>
            <p:ph idx="4294967295"/>
            <a:videoFile r:link="rId2"/>
            <p:extLst>
              <p:ext uri="{DAA4B4D4-6D71-4841-9C94-3DE7FCFB9230}">
                <p14:media xmlns:p14="http://schemas.microsoft.com/office/powerpoint/2010/main" r:embed="rId1"/>
              </p:ext>
            </p:extLst>
          </p:nvPr>
        </p:nvPicPr>
        <p:blipFill rotWithShape="1">
          <a:blip r:embed="rId4"/>
          <a:srcRect r="39479"/>
          <a:stretch/>
        </p:blipFill>
        <p:spPr>
          <a:xfrm>
            <a:off x="-684584" y="-819472"/>
            <a:ext cx="11508138" cy="8685584"/>
          </a:xfrm>
        </p:spPr>
      </p:pic>
    </p:spTree>
    <p:extLst>
      <p:ext uri="{BB962C8B-B14F-4D97-AF65-F5344CB8AC3E}">
        <p14:creationId xmlns:p14="http://schemas.microsoft.com/office/powerpoint/2010/main" val="173511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応力の検証</a:t>
            </a:r>
            <a:endParaRPr kumimoji="1" lang="ja-JP" altLang="en-US" dirty="0"/>
          </a:p>
        </p:txBody>
      </p:sp>
      <p:pic>
        <p:nvPicPr>
          <p:cNvPr id="4" name="コンテンツ プレースホルダー 3" descr="F:\卒論関連\応力度分布\9step YZ方向 [更新済み].png"/>
          <p:cNvPicPr>
            <a:picLocks noGrp="1" noChangeAspect="1"/>
          </p:cNvPicPr>
          <p:nvPr>
            <p:ph sz="quarter" idx="1"/>
          </p:nvPr>
        </p:nvPicPr>
        <p:blipFill>
          <a:blip r:embed="rId2">
            <a:extLst>
              <a:ext uri="{28A0092B-C50C-407E-A947-70E740481C1C}">
                <a14:useLocalDpi xmlns:a14="http://schemas.microsoft.com/office/drawing/2010/main"/>
              </a:ext>
            </a:extLst>
          </a:blip>
          <a:stretch>
            <a:fillRect/>
          </a:stretch>
        </p:blipFill>
        <p:spPr bwMode="auto">
          <a:xfrm>
            <a:off x="267907" y="1595318"/>
            <a:ext cx="8469313" cy="4896544"/>
          </a:xfrm>
          <a:prstGeom prst="rect">
            <a:avLst/>
          </a:prstGeom>
          <a:noFill/>
          <a:ln>
            <a:noFill/>
          </a:ln>
        </p:spPr>
      </p:pic>
      <p:sp>
        <p:nvSpPr>
          <p:cNvPr id="5" name="テキスト ボックス 4"/>
          <p:cNvSpPr txBox="1"/>
          <p:nvPr/>
        </p:nvSpPr>
        <p:spPr>
          <a:xfrm>
            <a:off x="6300192" y="5761416"/>
            <a:ext cx="1290925" cy="584775"/>
          </a:xfrm>
          <a:prstGeom prst="rect">
            <a:avLst/>
          </a:prstGeom>
          <a:ln w="28575">
            <a:solidFill>
              <a:schemeClr val="accent2">
                <a:lumMod val="5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kumimoji="1" lang="ja-JP" altLang="en-US" sz="3200" dirty="0" smtClean="0">
                <a:solidFill>
                  <a:schemeClr val="accent2">
                    <a:lumMod val="50000"/>
                  </a:schemeClr>
                </a:solidFill>
                <a:latin typeface="+mj-ea"/>
                <a:ea typeface="+mj-ea"/>
              </a:rPr>
              <a:t>引張</a:t>
            </a:r>
            <a:endParaRPr kumimoji="1" lang="ja-JP" altLang="en-US" sz="3200" dirty="0">
              <a:solidFill>
                <a:schemeClr val="accent2">
                  <a:lumMod val="50000"/>
                </a:schemeClr>
              </a:solidFill>
              <a:latin typeface="+mj-ea"/>
              <a:ea typeface="+mj-ea"/>
            </a:endParaRPr>
          </a:p>
        </p:txBody>
      </p:sp>
      <p:sp>
        <p:nvSpPr>
          <p:cNvPr id="6" name="テキスト ボックス 5"/>
          <p:cNvSpPr txBox="1"/>
          <p:nvPr/>
        </p:nvSpPr>
        <p:spPr>
          <a:xfrm>
            <a:off x="1691680" y="4887720"/>
            <a:ext cx="1296144" cy="584775"/>
          </a:xfrm>
          <a:prstGeom prst="rect">
            <a:avLst/>
          </a:prstGeom>
          <a:ln w="28575">
            <a:solidFill>
              <a:schemeClr val="accent2">
                <a:lumMod val="5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kumimoji="1" lang="ja-JP" altLang="en-US" sz="3200" dirty="0" smtClean="0">
                <a:solidFill>
                  <a:schemeClr val="accent2">
                    <a:lumMod val="50000"/>
                  </a:schemeClr>
                </a:solidFill>
                <a:latin typeface="+mj-ea"/>
                <a:ea typeface="+mj-ea"/>
              </a:rPr>
              <a:t>引張</a:t>
            </a:r>
            <a:endParaRPr kumimoji="1" lang="ja-JP" altLang="en-US" sz="3200" dirty="0">
              <a:solidFill>
                <a:schemeClr val="accent2">
                  <a:lumMod val="50000"/>
                </a:schemeClr>
              </a:solidFill>
              <a:latin typeface="+mj-ea"/>
              <a:ea typeface="+mj-ea"/>
            </a:endParaRPr>
          </a:p>
        </p:txBody>
      </p:sp>
      <p:sp>
        <p:nvSpPr>
          <p:cNvPr id="7" name="テキスト ボックス 6"/>
          <p:cNvSpPr txBox="1"/>
          <p:nvPr/>
        </p:nvSpPr>
        <p:spPr>
          <a:xfrm>
            <a:off x="187207" y="4872262"/>
            <a:ext cx="1280754" cy="584775"/>
          </a:xfrm>
          <a:prstGeom prst="rect">
            <a:avLst/>
          </a:prstGeom>
          <a:ln w="28575">
            <a:solidFill>
              <a:schemeClr val="accent2">
                <a:lumMod val="5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kumimoji="1" lang="ja-JP" altLang="en-US" sz="3200" dirty="0" smtClean="0">
                <a:solidFill>
                  <a:schemeClr val="accent2">
                    <a:lumMod val="50000"/>
                  </a:schemeClr>
                </a:solidFill>
                <a:latin typeface="+mj-ea"/>
                <a:ea typeface="+mj-ea"/>
              </a:rPr>
              <a:t>圧縮</a:t>
            </a:r>
            <a:endParaRPr kumimoji="1" lang="ja-JP" altLang="en-US" sz="3200" dirty="0">
              <a:solidFill>
                <a:schemeClr val="accent2">
                  <a:lumMod val="50000"/>
                </a:schemeClr>
              </a:solidFill>
              <a:latin typeface="+mj-ea"/>
              <a:ea typeface="+mj-ea"/>
            </a:endParaRPr>
          </a:p>
        </p:txBody>
      </p:sp>
      <p:sp>
        <p:nvSpPr>
          <p:cNvPr id="8" name="テキスト ボックス 7"/>
          <p:cNvSpPr txBox="1"/>
          <p:nvPr/>
        </p:nvSpPr>
        <p:spPr>
          <a:xfrm>
            <a:off x="7460425" y="2215168"/>
            <a:ext cx="1161488" cy="584775"/>
          </a:xfrm>
          <a:prstGeom prst="rect">
            <a:avLst/>
          </a:prstGeom>
          <a:ln w="28575">
            <a:solidFill>
              <a:schemeClr val="accent2">
                <a:lumMod val="5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kumimoji="1" lang="ja-JP" altLang="en-US" sz="3200" dirty="0" smtClean="0">
                <a:solidFill>
                  <a:schemeClr val="accent2">
                    <a:lumMod val="50000"/>
                  </a:schemeClr>
                </a:solidFill>
                <a:latin typeface="+mj-ea"/>
                <a:ea typeface="+mj-ea"/>
              </a:rPr>
              <a:t>圧縮</a:t>
            </a:r>
            <a:endParaRPr kumimoji="1" lang="ja-JP" altLang="en-US" sz="3200" dirty="0">
              <a:solidFill>
                <a:schemeClr val="accent2">
                  <a:lumMod val="50000"/>
                </a:schemeClr>
              </a:solidFill>
              <a:latin typeface="+mj-ea"/>
              <a:ea typeface="+mj-ea"/>
            </a:endParaRPr>
          </a:p>
        </p:txBody>
      </p:sp>
      <p:sp>
        <p:nvSpPr>
          <p:cNvPr id="11" name="テキスト ボックス 10"/>
          <p:cNvSpPr txBox="1"/>
          <p:nvPr/>
        </p:nvSpPr>
        <p:spPr>
          <a:xfrm>
            <a:off x="827584" y="1412776"/>
            <a:ext cx="1290925" cy="584775"/>
          </a:xfrm>
          <a:prstGeom prst="rect">
            <a:avLst/>
          </a:prstGeom>
          <a:ln w="28575">
            <a:solidFill>
              <a:schemeClr val="accent2">
                <a:lumMod val="5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kumimoji="1" lang="ja-JP" altLang="en-US" sz="3200" dirty="0" smtClean="0">
                <a:solidFill>
                  <a:schemeClr val="accent2">
                    <a:lumMod val="50000"/>
                  </a:schemeClr>
                </a:solidFill>
                <a:latin typeface="+mj-ea"/>
                <a:ea typeface="+mj-ea"/>
              </a:rPr>
              <a:t>引張</a:t>
            </a:r>
            <a:endParaRPr kumimoji="1" lang="ja-JP" altLang="en-US" sz="3200" dirty="0">
              <a:solidFill>
                <a:schemeClr val="accent2">
                  <a:lumMod val="50000"/>
                </a:schemeClr>
              </a:solidFill>
              <a:latin typeface="+mj-ea"/>
              <a:ea typeface="+mj-ea"/>
            </a:endParaRPr>
          </a:p>
        </p:txBody>
      </p:sp>
      <p:sp>
        <p:nvSpPr>
          <p:cNvPr id="12" name="テキスト ボックス 11"/>
          <p:cNvSpPr txBox="1"/>
          <p:nvPr/>
        </p:nvSpPr>
        <p:spPr>
          <a:xfrm>
            <a:off x="6086766" y="3717031"/>
            <a:ext cx="3008701" cy="954107"/>
          </a:xfrm>
          <a:prstGeom prst="rect">
            <a:avLst/>
          </a:prstGeom>
          <a:ln w="28575">
            <a:solidFill>
              <a:schemeClr val="accent2">
                <a:lumMod val="5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ja-JP" altLang="en-US" sz="2800" dirty="0" smtClean="0">
                <a:solidFill>
                  <a:schemeClr val="accent2">
                    <a:lumMod val="50000"/>
                  </a:schemeClr>
                </a:solidFill>
                <a:latin typeface="+mj-ea"/>
                <a:ea typeface="+mj-ea"/>
              </a:rPr>
              <a:t>中央部は複雑に</a:t>
            </a:r>
            <a:endParaRPr kumimoji="1" lang="en-US" altLang="ja-JP" sz="2800" dirty="0" smtClean="0">
              <a:solidFill>
                <a:schemeClr val="accent2">
                  <a:lumMod val="50000"/>
                </a:schemeClr>
              </a:solidFill>
              <a:latin typeface="+mj-ea"/>
              <a:ea typeface="+mj-ea"/>
            </a:endParaRPr>
          </a:p>
          <a:p>
            <a:r>
              <a:rPr kumimoji="1" lang="ja-JP" altLang="en-US" sz="2800" dirty="0" smtClean="0">
                <a:solidFill>
                  <a:schemeClr val="accent2">
                    <a:lumMod val="50000"/>
                  </a:schemeClr>
                </a:solidFill>
                <a:latin typeface="+mj-ea"/>
                <a:ea typeface="+mj-ea"/>
              </a:rPr>
              <a:t>　</a:t>
            </a:r>
            <a:r>
              <a:rPr lang="ja-JP" altLang="en-US" sz="2800" dirty="0">
                <a:solidFill>
                  <a:schemeClr val="accent2">
                    <a:lumMod val="50000"/>
                  </a:schemeClr>
                </a:solidFill>
                <a:latin typeface="+mj-ea"/>
                <a:ea typeface="+mj-ea"/>
              </a:rPr>
              <a:t>　</a:t>
            </a:r>
            <a:r>
              <a:rPr kumimoji="1" lang="ja-JP" altLang="en-US" sz="2800" dirty="0" smtClean="0">
                <a:solidFill>
                  <a:schemeClr val="accent2">
                    <a:lumMod val="50000"/>
                  </a:schemeClr>
                </a:solidFill>
                <a:latin typeface="+mj-ea"/>
                <a:ea typeface="+mj-ea"/>
              </a:rPr>
              <a:t>入り乱れている</a:t>
            </a:r>
            <a:endParaRPr kumimoji="1" lang="ja-JP" altLang="en-US" sz="2800" dirty="0">
              <a:solidFill>
                <a:schemeClr val="accent2">
                  <a:lumMod val="50000"/>
                </a:schemeClr>
              </a:solidFill>
              <a:latin typeface="+mj-ea"/>
              <a:ea typeface="+mj-ea"/>
            </a:endParaRPr>
          </a:p>
        </p:txBody>
      </p:sp>
    </p:spTree>
    <p:extLst>
      <p:ext uri="{BB962C8B-B14F-4D97-AF65-F5344CB8AC3E}">
        <p14:creationId xmlns:p14="http://schemas.microsoft.com/office/powerpoint/2010/main" val="2423128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descr="F:\卒論関連\応力度分布\9step コネクター真上 [更新済み].png"/>
          <p:cNvPicPr>
            <a:picLocks noGrp="1" noChangeAspect="1"/>
          </p:cNvPicPr>
          <p:nvPr>
            <p:ph idx="4294967295"/>
          </p:nvPr>
        </p:nvPicPr>
        <p:blipFill>
          <a:blip r:embed="rId2">
            <a:extLst>
              <a:ext uri="{28A0092B-C50C-407E-A947-70E740481C1C}">
                <a14:useLocalDpi xmlns:a14="http://schemas.microsoft.com/office/drawing/2010/main"/>
              </a:ext>
            </a:extLst>
          </a:blip>
          <a:srcRect/>
          <a:stretch>
            <a:fillRect/>
          </a:stretch>
        </p:blipFill>
        <p:spPr bwMode="auto">
          <a:xfrm>
            <a:off x="467544" y="404664"/>
            <a:ext cx="4291013" cy="3435350"/>
          </a:xfrm>
          <a:prstGeom prst="rect">
            <a:avLst/>
          </a:prstGeom>
          <a:noFill/>
          <a:ln>
            <a:noFill/>
          </a:ln>
        </p:spPr>
      </p:pic>
      <p:pic>
        <p:nvPicPr>
          <p:cNvPr id="5" name="図 4" descr="F:\卒論関連\応力度分布\9step コネクター差し込み穴上 [更新済み].png"/>
          <p:cNvPicPr/>
          <p:nvPr/>
        </p:nvPicPr>
        <p:blipFill>
          <a:blip r:embed="rId3">
            <a:extLst>
              <a:ext uri="{28A0092B-C50C-407E-A947-70E740481C1C}">
                <a14:useLocalDpi xmlns:a14="http://schemas.microsoft.com/office/drawing/2010/main"/>
              </a:ext>
            </a:extLst>
          </a:blip>
          <a:srcRect/>
          <a:stretch>
            <a:fillRect/>
          </a:stretch>
        </p:blipFill>
        <p:spPr bwMode="auto">
          <a:xfrm>
            <a:off x="4716016" y="3086060"/>
            <a:ext cx="4065098" cy="3600400"/>
          </a:xfrm>
          <a:prstGeom prst="rect">
            <a:avLst/>
          </a:prstGeom>
          <a:noFill/>
          <a:ln>
            <a:noFill/>
          </a:ln>
        </p:spPr>
      </p:pic>
      <p:sp>
        <p:nvSpPr>
          <p:cNvPr id="6" name="テキスト ボックス 5"/>
          <p:cNvSpPr txBox="1"/>
          <p:nvPr/>
        </p:nvSpPr>
        <p:spPr>
          <a:xfrm>
            <a:off x="3410512" y="3130177"/>
            <a:ext cx="1161488" cy="584775"/>
          </a:xfrm>
          <a:prstGeom prst="rect">
            <a:avLst/>
          </a:prstGeom>
          <a:ln w="28575">
            <a:solidFill>
              <a:schemeClr val="accent2">
                <a:lumMod val="5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kumimoji="1" lang="ja-JP" altLang="en-US" sz="3200" dirty="0" smtClean="0">
                <a:solidFill>
                  <a:schemeClr val="accent2">
                    <a:lumMod val="50000"/>
                  </a:schemeClr>
                </a:solidFill>
                <a:latin typeface="+mj-ea"/>
                <a:ea typeface="+mj-ea"/>
              </a:rPr>
              <a:t>圧縮</a:t>
            </a:r>
            <a:endParaRPr kumimoji="1" lang="ja-JP" altLang="en-US" sz="3200" dirty="0">
              <a:solidFill>
                <a:schemeClr val="accent2">
                  <a:lumMod val="50000"/>
                </a:schemeClr>
              </a:solidFill>
              <a:latin typeface="+mj-ea"/>
              <a:ea typeface="+mj-ea"/>
            </a:endParaRPr>
          </a:p>
        </p:txBody>
      </p:sp>
      <p:sp>
        <p:nvSpPr>
          <p:cNvPr id="7" name="テキスト ボックス 6"/>
          <p:cNvSpPr txBox="1"/>
          <p:nvPr/>
        </p:nvSpPr>
        <p:spPr>
          <a:xfrm>
            <a:off x="1614453" y="3121516"/>
            <a:ext cx="1161488" cy="584775"/>
          </a:xfrm>
          <a:prstGeom prst="rect">
            <a:avLst/>
          </a:prstGeom>
          <a:ln w="28575">
            <a:solidFill>
              <a:schemeClr val="accent2">
                <a:lumMod val="5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kumimoji="1" lang="ja-JP" altLang="en-US" sz="3200" dirty="0" smtClean="0">
                <a:solidFill>
                  <a:schemeClr val="accent2">
                    <a:lumMod val="50000"/>
                  </a:schemeClr>
                </a:solidFill>
                <a:latin typeface="+mj-ea"/>
                <a:ea typeface="+mj-ea"/>
              </a:rPr>
              <a:t>圧縮</a:t>
            </a:r>
            <a:endParaRPr kumimoji="1" lang="ja-JP" altLang="en-US" sz="3200" dirty="0">
              <a:solidFill>
                <a:schemeClr val="accent2">
                  <a:lumMod val="50000"/>
                </a:schemeClr>
              </a:solidFill>
              <a:latin typeface="+mj-ea"/>
              <a:ea typeface="+mj-ea"/>
            </a:endParaRPr>
          </a:p>
        </p:txBody>
      </p:sp>
      <p:sp>
        <p:nvSpPr>
          <p:cNvPr id="8" name="テキスト ボックス 7"/>
          <p:cNvSpPr txBox="1"/>
          <p:nvPr/>
        </p:nvSpPr>
        <p:spPr>
          <a:xfrm>
            <a:off x="323528" y="1033008"/>
            <a:ext cx="1290925" cy="584775"/>
          </a:xfrm>
          <a:prstGeom prst="rect">
            <a:avLst/>
          </a:prstGeom>
          <a:ln w="28575">
            <a:solidFill>
              <a:schemeClr val="accent2">
                <a:lumMod val="5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kumimoji="1" lang="ja-JP" altLang="en-US" sz="3200" dirty="0" smtClean="0">
                <a:solidFill>
                  <a:schemeClr val="accent2">
                    <a:lumMod val="50000"/>
                  </a:schemeClr>
                </a:solidFill>
                <a:latin typeface="+mj-ea"/>
                <a:ea typeface="+mj-ea"/>
              </a:rPr>
              <a:t>引張</a:t>
            </a:r>
            <a:endParaRPr kumimoji="1" lang="ja-JP" altLang="en-US" sz="3200" dirty="0">
              <a:solidFill>
                <a:schemeClr val="accent2">
                  <a:lumMod val="50000"/>
                </a:schemeClr>
              </a:solidFill>
              <a:latin typeface="+mj-ea"/>
              <a:ea typeface="+mj-ea"/>
            </a:endParaRPr>
          </a:p>
        </p:txBody>
      </p:sp>
      <p:sp>
        <p:nvSpPr>
          <p:cNvPr id="9" name="テキスト ボックス 8"/>
          <p:cNvSpPr txBox="1"/>
          <p:nvPr/>
        </p:nvSpPr>
        <p:spPr>
          <a:xfrm>
            <a:off x="4499992" y="1047442"/>
            <a:ext cx="1290925" cy="584775"/>
          </a:xfrm>
          <a:prstGeom prst="rect">
            <a:avLst/>
          </a:prstGeom>
          <a:ln w="28575">
            <a:solidFill>
              <a:schemeClr val="accent2">
                <a:lumMod val="5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kumimoji="1" lang="ja-JP" altLang="en-US" sz="3200" dirty="0" smtClean="0">
                <a:solidFill>
                  <a:schemeClr val="accent2">
                    <a:lumMod val="50000"/>
                  </a:schemeClr>
                </a:solidFill>
                <a:latin typeface="+mj-ea"/>
                <a:ea typeface="+mj-ea"/>
              </a:rPr>
              <a:t>引張</a:t>
            </a:r>
            <a:endParaRPr kumimoji="1" lang="ja-JP" altLang="en-US" sz="3200" dirty="0">
              <a:solidFill>
                <a:schemeClr val="accent2">
                  <a:lumMod val="50000"/>
                </a:schemeClr>
              </a:solidFill>
              <a:latin typeface="+mj-ea"/>
              <a:ea typeface="+mj-ea"/>
            </a:endParaRPr>
          </a:p>
        </p:txBody>
      </p:sp>
    </p:spTree>
    <p:extLst>
      <p:ext uri="{BB962C8B-B14F-4D97-AF65-F5344CB8AC3E}">
        <p14:creationId xmlns:p14="http://schemas.microsoft.com/office/powerpoint/2010/main" val="104648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研究背景</a:t>
            </a:r>
            <a:endParaRPr kumimoji="1" lang="ja-JP" altLang="en-US" dirty="0"/>
          </a:p>
        </p:txBody>
      </p:sp>
      <p:sp>
        <p:nvSpPr>
          <p:cNvPr id="3" name="コンテンツ プレースホルダー 2"/>
          <p:cNvSpPr>
            <a:spLocks noGrp="1"/>
          </p:cNvSpPr>
          <p:nvPr>
            <p:ph sz="quarter" idx="1"/>
          </p:nvPr>
        </p:nvSpPr>
        <p:spPr/>
        <p:txBody>
          <a:bodyPr/>
          <a:lstStyle/>
          <a:p>
            <a:pPr marL="0" indent="0">
              <a:buNone/>
            </a:pPr>
            <a:r>
              <a:rPr kumimoji="1" lang="ja-JP" altLang="en-US" sz="2000" dirty="0" smtClean="0"/>
              <a:t>・</a:t>
            </a:r>
            <a:r>
              <a:rPr kumimoji="1" lang="en-US" altLang="ja-JP" sz="2000" dirty="0" smtClean="0"/>
              <a:t>1.5</a:t>
            </a:r>
            <a:r>
              <a:rPr kumimoji="1" lang="ja-JP" altLang="en-US" sz="2000" dirty="0" smtClean="0"/>
              <a:t>層スペースフレームとは</a:t>
            </a:r>
            <a:endParaRPr kumimoji="1" lang="en-US" altLang="ja-JP" sz="2000" dirty="0" smtClean="0"/>
          </a:p>
          <a:p>
            <a:pPr marL="0" indent="0" algn="just">
              <a:buNone/>
            </a:pPr>
            <a:r>
              <a:rPr lang="ja-JP" altLang="en-US" sz="2000" dirty="0" smtClean="0">
                <a:latin typeface="+mj-ea"/>
              </a:rPr>
              <a:t>複層トラスが上弦材と下弦材の双方が存在するのに対し、上弦材</a:t>
            </a:r>
            <a:r>
              <a:rPr lang="ja-JP" altLang="en-US" sz="2000" dirty="0">
                <a:latin typeface="+mj-ea"/>
              </a:rPr>
              <a:t>（下弦材）が不要になり、少ない部材で美しい構造形態を構成</a:t>
            </a:r>
            <a:r>
              <a:rPr lang="ja-JP" altLang="en-US" sz="2000" dirty="0" smtClean="0">
                <a:latin typeface="+mj-ea"/>
              </a:rPr>
              <a:t>できる構造システム</a:t>
            </a:r>
            <a:endParaRPr lang="en-US" altLang="ja-JP" sz="2000" dirty="0">
              <a:latin typeface="+mj-ea"/>
            </a:endParaRPr>
          </a:p>
          <a:p>
            <a:pPr marL="0" indent="0">
              <a:buNone/>
            </a:pPr>
            <a:endParaRPr kumimoji="1" lang="ja-JP" altLang="en-US" dirty="0"/>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0200" y="3010271"/>
            <a:ext cx="3244455" cy="21647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99992" y="3010272"/>
            <a:ext cx="3240360" cy="21647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3347864" y="5661248"/>
            <a:ext cx="5040560" cy="707886"/>
          </a:xfrm>
          <a:prstGeom prst="rect">
            <a:avLst/>
          </a:prstGeom>
          <a:noFill/>
        </p:spPr>
        <p:txBody>
          <a:bodyPr wrap="square" rtlCol="0">
            <a:spAutoFit/>
          </a:bodyPr>
          <a:lstStyle/>
          <a:p>
            <a:r>
              <a:rPr lang="ja-JP" altLang="en-US" sz="2000" dirty="0"/>
              <a:t>・・</a:t>
            </a:r>
            <a:r>
              <a:rPr lang="ja-JP" altLang="en-US" sz="2000" dirty="0" smtClean="0"/>
              <a:t>・実用化するには</a:t>
            </a:r>
            <a:endParaRPr lang="en-US" altLang="ja-JP" sz="2000" dirty="0" smtClean="0"/>
          </a:p>
          <a:p>
            <a:r>
              <a:rPr lang="ja-JP" altLang="en-US" sz="2000" dirty="0"/>
              <a:t>　</a:t>
            </a:r>
            <a:r>
              <a:rPr lang="ja-JP" altLang="en-US" sz="2000" dirty="0" smtClean="0"/>
              <a:t>　　　　適用できる接合方法の研究が不十分</a:t>
            </a:r>
            <a:endParaRPr kumimoji="1" lang="ja-JP" altLang="en-US" sz="2000" dirty="0"/>
          </a:p>
        </p:txBody>
      </p:sp>
    </p:spTree>
    <p:extLst>
      <p:ext uri="{BB962C8B-B14F-4D97-AF65-F5344CB8AC3E}">
        <p14:creationId xmlns:p14="http://schemas.microsoft.com/office/powerpoint/2010/main" val="117602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変位に関して</a:t>
            </a:r>
            <a:endParaRPr kumimoji="1" lang="ja-JP" altLang="en-US" dirty="0"/>
          </a:p>
        </p:txBody>
      </p:sp>
      <p:graphicFrame>
        <p:nvGraphicFramePr>
          <p:cNvPr id="4" name="コンテンツ プレースホルダー 3"/>
          <p:cNvGraphicFramePr>
            <a:graphicFrameLocks noGrp="1"/>
          </p:cNvGraphicFramePr>
          <p:nvPr>
            <p:ph sz="quarter" idx="1"/>
            <p:extLst>
              <p:ext uri="{D42A27DB-BD31-4B8C-83A1-F6EECF244321}">
                <p14:modId xmlns:p14="http://schemas.microsoft.com/office/powerpoint/2010/main" val="1521682479"/>
              </p:ext>
            </p:extLst>
          </p:nvPr>
        </p:nvGraphicFramePr>
        <p:xfrm>
          <a:off x="476042" y="1700808"/>
          <a:ext cx="4888046" cy="2232248"/>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5580112" y="1988840"/>
            <a:ext cx="2674130" cy="923330"/>
          </a:xfrm>
          <a:prstGeom prst="rect">
            <a:avLst/>
          </a:prstGeom>
          <a:noFill/>
        </p:spPr>
        <p:txBody>
          <a:bodyPr wrap="none" rtlCol="0">
            <a:spAutoFit/>
          </a:bodyPr>
          <a:lstStyle/>
          <a:p>
            <a:r>
              <a:rPr kumimoji="1" lang="ja-JP" altLang="en-US" dirty="0" smtClean="0"/>
              <a:t>プレート降伏時</a:t>
            </a:r>
            <a:endParaRPr kumimoji="1" lang="en-US" altLang="ja-JP" dirty="0" smtClean="0"/>
          </a:p>
          <a:p>
            <a:r>
              <a:rPr lang="ja-JP" altLang="en-US" dirty="0"/>
              <a:t>水平</a:t>
            </a:r>
            <a:r>
              <a:rPr kumimoji="1" lang="ja-JP" altLang="en-US" dirty="0" smtClean="0"/>
              <a:t>方向変位　１</a:t>
            </a:r>
            <a:r>
              <a:rPr lang="en-US" altLang="ja-JP" dirty="0" smtClean="0"/>
              <a:t>mm</a:t>
            </a:r>
            <a:r>
              <a:rPr lang="ja-JP" altLang="en-US" dirty="0" smtClean="0"/>
              <a:t>以下</a:t>
            </a:r>
            <a:endParaRPr lang="en-US" altLang="ja-JP" dirty="0" smtClean="0"/>
          </a:p>
          <a:p>
            <a:r>
              <a:rPr lang="ja-JP" altLang="en-US" dirty="0"/>
              <a:t>垂直</a:t>
            </a:r>
            <a:r>
              <a:rPr kumimoji="1" lang="ja-JP" altLang="en-US" dirty="0" smtClean="0"/>
              <a:t>方向変位　１</a:t>
            </a:r>
            <a:r>
              <a:rPr kumimoji="1" lang="en-US" altLang="ja-JP" dirty="0" smtClean="0"/>
              <a:t>mm</a:t>
            </a:r>
            <a:r>
              <a:rPr kumimoji="1" lang="ja-JP" altLang="en-US" dirty="0" smtClean="0"/>
              <a:t>以下</a:t>
            </a:r>
            <a:endParaRPr kumimoji="1" lang="ja-JP" altLang="en-US" dirty="0"/>
          </a:p>
        </p:txBody>
      </p:sp>
      <p:graphicFrame>
        <p:nvGraphicFramePr>
          <p:cNvPr id="8" name="グラフ 7"/>
          <p:cNvGraphicFramePr>
            <a:graphicFrameLocks/>
          </p:cNvGraphicFramePr>
          <p:nvPr>
            <p:extLst>
              <p:ext uri="{D42A27DB-BD31-4B8C-83A1-F6EECF244321}">
                <p14:modId xmlns:p14="http://schemas.microsoft.com/office/powerpoint/2010/main" val="800382587"/>
              </p:ext>
            </p:extLst>
          </p:nvPr>
        </p:nvGraphicFramePr>
        <p:xfrm>
          <a:off x="323528" y="4149080"/>
          <a:ext cx="4932040" cy="2455168"/>
        </p:xfrm>
        <a:graphic>
          <a:graphicData uri="http://schemas.openxmlformats.org/drawingml/2006/chart">
            <c:chart xmlns:c="http://schemas.openxmlformats.org/drawingml/2006/chart" xmlns:r="http://schemas.openxmlformats.org/officeDocument/2006/relationships" r:id="rId3"/>
          </a:graphicData>
        </a:graphic>
      </p:graphicFrame>
      <p:sp>
        <p:nvSpPr>
          <p:cNvPr id="13" name="下矢印 12"/>
          <p:cNvSpPr/>
          <p:nvPr/>
        </p:nvSpPr>
        <p:spPr>
          <a:xfrm>
            <a:off x="6689793" y="2912170"/>
            <a:ext cx="24231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656628" y="3207463"/>
            <a:ext cx="2308645" cy="369332"/>
          </a:xfrm>
          <a:prstGeom prst="rect">
            <a:avLst/>
          </a:prstGeom>
          <a:noFill/>
        </p:spPr>
        <p:txBody>
          <a:bodyPr wrap="none" rtlCol="0">
            <a:spAutoFit/>
          </a:bodyPr>
          <a:lstStyle/>
          <a:p>
            <a:r>
              <a:rPr kumimoji="1" lang="ja-JP" altLang="en-US" dirty="0" smtClean="0"/>
              <a:t>プレートの回転はない</a:t>
            </a:r>
            <a:endParaRPr kumimoji="1" lang="ja-JP" altLang="en-US" dirty="0"/>
          </a:p>
        </p:txBody>
      </p:sp>
      <p:sp>
        <p:nvSpPr>
          <p:cNvPr id="15" name="テキスト ボックス 14"/>
          <p:cNvSpPr txBox="1"/>
          <p:nvPr/>
        </p:nvSpPr>
        <p:spPr>
          <a:xfrm>
            <a:off x="5656628" y="4365104"/>
            <a:ext cx="2674130" cy="923330"/>
          </a:xfrm>
          <a:prstGeom prst="rect">
            <a:avLst/>
          </a:prstGeom>
          <a:noFill/>
        </p:spPr>
        <p:txBody>
          <a:bodyPr wrap="none" rtlCol="0">
            <a:spAutoFit/>
          </a:bodyPr>
          <a:lstStyle/>
          <a:p>
            <a:r>
              <a:rPr kumimoji="1" lang="ja-JP" altLang="en-US" dirty="0" smtClean="0"/>
              <a:t>プレート降伏時</a:t>
            </a:r>
            <a:endParaRPr kumimoji="1" lang="en-US" altLang="ja-JP" dirty="0" smtClean="0"/>
          </a:p>
          <a:p>
            <a:r>
              <a:rPr lang="en-US" altLang="ja-JP" dirty="0" smtClean="0"/>
              <a:t>Y</a:t>
            </a:r>
            <a:r>
              <a:rPr lang="ja-JP" altLang="en-US" dirty="0" smtClean="0"/>
              <a:t>軸</a:t>
            </a:r>
            <a:r>
              <a:rPr kumimoji="1" lang="ja-JP" altLang="en-US" dirty="0" smtClean="0"/>
              <a:t>方向変位　１</a:t>
            </a:r>
            <a:r>
              <a:rPr lang="en-US" altLang="ja-JP" dirty="0" smtClean="0"/>
              <a:t>mm</a:t>
            </a:r>
            <a:r>
              <a:rPr lang="ja-JP" altLang="en-US" dirty="0" smtClean="0"/>
              <a:t>以下</a:t>
            </a:r>
            <a:endParaRPr lang="en-US" altLang="ja-JP" dirty="0" smtClean="0"/>
          </a:p>
          <a:p>
            <a:r>
              <a:rPr lang="en-US" altLang="ja-JP" dirty="0" smtClean="0"/>
              <a:t>X</a:t>
            </a:r>
            <a:r>
              <a:rPr lang="ja-JP" altLang="en-US" dirty="0" smtClean="0"/>
              <a:t>軸</a:t>
            </a:r>
            <a:r>
              <a:rPr kumimoji="1" lang="ja-JP" altLang="en-US" dirty="0" smtClean="0"/>
              <a:t>方向変位　１</a:t>
            </a:r>
            <a:r>
              <a:rPr kumimoji="1" lang="en-US" altLang="ja-JP" dirty="0" smtClean="0"/>
              <a:t>mm</a:t>
            </a:r>
            <a:r>
              <a:rPr kumimoji="1" lang="ja-JP" altLang="en-US" dirty="0" smtClean="0"/>
              <a:t>以下</a:t>
            </a:r>
            <a:endParaRPr kumimoji="1" lang="ja-JP" altLang="en-US" dirty="0"/>
          </a:p>
        </p:txBody>
      </p:sp>
      <p:sp>
        <p:nvSpPr>
          <p:cNvPr id="16" name="下矢印 15"/>
          <p:cNvSpPr/>
          <p:nvPr/>
        </p:nvSpPr>
        <p:spPr>
          <a:xfrm>
            <a:off x="6810951" y="5288434"/>
            <a:ext cx="182742" cy="3728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5327639" y="5685144"/>
            <a:ext cx="3179075" cy="369332"/>
          </a:xfrm>
          <a:prstGeom prst="rect">
            <a:avLst/>
          </a:prstGeom>
          <a:noFill/>
        </p:spPr>
        <p:txBody>
          <a:bodyPr wrap="none" rtlCol="0">
            <a:spAutoFit/>
          </a:bodyPr>
          <a:lstStyle/>
          <a:p>
            <a:r>
              <a:rPr kumimoji="1" lang="ja-JP" altLang="en-US" dirty="0" smtClean="0"/>
              <a:t>コネクター側面の変形は小さい</a:t>
            </a:r>
            <a:endParaRPr kumimoji="1" lang="ja-JP" altLang="en-US" dirty="0"/>
          </a:p>
        </p:txBody>
      </p:sp>
      <p:grpSp>
        <p:nvGrpSpPr>
          <p:cNvPr id="11" name="グループ化 10"/>
          <p:cNvGrpSpPr/>
          <p:nvPr/>
        </p:nvGrpSpPr>
        <p:grpSpPr>
          <a:xfrm>
            <a:off x="0" y="1610926"/>
            <a:ext cx="9144000" cy="5019537"/>
            <a:chOff x="-35031" y="1700808"/>
            <a:chExt cx="9090005" cy="4752528"/>
          </a:xfrm>
        </p:grpSpPr>
        <p:pic>
          <p:nvPicPr>
            <p:cNvPr id="5" name="図 4"/>
            <p:cNvPicPr>
              <a:picLocks noChangeAspect="1"/>
            </p:cNvPicPr>
            <p:nvPr/>
          </p:nvPicPr>
          <p:blipFill rotWithShape="1">
            <a:blip r:embed="rId4">
              <a:extLst>
                <a:ext uri="{28A0092B-C50C-407E-A947-70E740481C1C}">
                  <a14:useLocalDpi xmlns:a14="http://schemas.microsoft.com/office/drawing/2010/main"/>
                </a:ext>
              </a:extLst>
            </a:blip>
            <a:srcRect l="19408" t="37715" r="32440" b="26089"/>
            <a:stretch/>
          </p:blipFill>
          <p:spPr bwMode="auto">
            <a:xfrm>
              <a:off x="-35031" y="1700808"/>
              <a:ext cx="9090005" cy="4752528"/>
            </a:xfrm>
            <a:prstGeom prst="rect">
              <a:avLst/>
            </a:prstGeom>
            <a:noFill/>
            <a:ln>
              <a:noFill/>
            </a:ln>
            <a:extLst>
              <a:ext uri="{53640926-AAD7-44D8-BBD7-CCE9431645EC}">
                <a14:shadowObscured xmlns:a14="http://schemas.microsoft.com/office/drawing/2010/main"/>
              </a:ext>
            </a:extLst>
          </p:spPr>
        </p:pic>
        <p:sp>
          <p:nvSpPr>
            <p:cNvPr id="9" name="円/楕円 8"/>
            <p:cNvSpPr/>
            <p:nvPr/>
          </p:nvSpPr>
          <p:spPr>
            <a:xfrm>
              <a:off x="5724128" y="1835340"/>
              <a:ext cx="9144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0" name="円/楕円 9"/>
            <p:cNvSpPr/>
            <p:nvPr/>
          </p:nvSpPr>
          <p:spPr>
            <a:xfrm>
              <a:off x="971600" y="2017133"/>
              <a:ext cx="914400" cy="9244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grpSp>
    </p:spTree>
    <p:extLst>
      <p:ext uri="{BB962C8B-B14F-4D97-AF65-F5344CB8AC3E}">
        <p14:creationId xmlns:p14="http://schemas.microsoft.com/office/powerpoint/2010/main" val="44416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まとめ</a:t>
            </a:r>
            <a:r>
              <a:rPr kumimoji="1" lang="ja-JP" altLang="en-US" dirty="0" smtClean="0"/>
              <a:t>・課題</a:t>
            </a:r>
            <a:endParaRPr kumimoji="1" lang="ja-JP" altLang="en-US" dirty="0"/>
          </a:p>
        </p:txBody>
      </p:sp>
      <p:sp>
        <p:nvSpPr>
          <p:cNvPr id="3" name="コンテンツ プレースホルダー 2"/>
          <p:cNvSpPr>
            <a:spLocks noGrp="1"/>
          </p:cNvSpPr>
          <p:nvPr>
            <p:ph sz="quarter" idx="1"/>
          </p:nvPr>
        </p:nvSpPr>
        <p:spPr/>
        <p:txBody>
          <a:bodyPr>
            <a:normAutofit fontScale="85000" lnSpcReduction="20000"/>
          </a:bodyPr>
          <a:lstStyle/>
          <a:p>
            <a:pPr marL="114300" indent="0">
              <a:buNone/>
            </a:pPr>
            <a:r>
              <a:rPr kumimoji="1" lang="ja-JP" altLang="en-US" sz="3200" dirty="0" smtClean="0"/>
              <a:t>まとめ</a:t>
            </a:r>
            <a:endParaRPr kumimoji="1" lang="en-US" altLang="ja-JP" sz="3200" dirty="0" smtClean="0"/>
          </a:p>
          <a:p>
            <a:pPr marL="114300" indent="0">
              <a:buNone/>
            </a:pPr>
            <a:r>
              <a:rPr kumimoji="1" lang="ja-JP" altLang="en-US" dirty="0" smtClean="0"/>
              <a:t>・</a:t>
            </a:r>
            <a:r>
              <a:rPr lang="ja-JP" altLang="en-US" dirty="0" smtClean="0"/>
              <a:t>プレートジョイント型、ボールジョイント型などの従来の</a:t>
            </a:r>
            <a:r>
              <a:rPr kumimoji="1" lang="ja-JP" altLang="en-US" dirty="0" smtClean="0"/>
              <a:t>接合方法は類似研究や実用例が存在するため、実用化は可能である。</a:t>
            </a:r>
            <a:endParaRPr kumimoji="1" lang="en-US" altLang="ja-JP" dirty="0" smtClean="0"/>
          </a:p>
          <a:p>
            <a:pPr marL="114300" indent="0">
              <a:buNone/>
            </a:pPr>
            <a:r>
              <a:rPr lang="ja-JP" altLang="en-US" dirty="0" smtClean="0"/>
              <a:t>・差し込みタイプの弾性範囲内での施工は可能。建設用ジャッキなどを用いる必要がある。</a:t>
            </a:r>
            <a:endParaRPr kumimoji="1" lang="en-US" altLang="ja-JP" dirty="0"/>
          </a:p>
          <a:p>
            <a:pPr marL="114300" indent="0">
              <a:buNone/>
            </a:pPr>
            <a:r>
              <a:rPr lang="ja-JP" altLang="en-US" dirty="0" smtClean="0"/>
              <a:t>・差し込み部以外の部分が降伏したことから力の有効な伝達が確認できた。実用化には課題あり。</a:t>
            </a:r>
            <a:endParaRPr lang="en-US" altLang="ja-JP" dirty="0" smtClean="0"/>
          </a:p>
          <a:p>
            <a:pPr marL="114300" indent="0">
              <a:buNone/>
            </a:pPr>
            <a:r>
              <a:rPr lang="ja-JP" altLang="en-US" sz="3200" dirty="0" smtClean="0"/>
              <a:t>課題</a:t>
            </a:r>
            <a:endParaRPr lang="en-US" altLang="ja-JP" sz="3200" dirty="0" smtClean="0"/>
          </a:p>
          <a:p>
            <a:pPr marL="114300" indent="0">
              <a:buNone/>
            </a:pPr>
            <a:r>
              <a:rPr lang="ja-JP" altLang="en-US" dirty="0" smtClean="0"/>
              <a:t>・より詳細なモデルの作成、解析</a:t>
            </a:r>
            <a:endParaRPr lang="en-US" altLang="ja-JP" dirty="0" smtClean="0"/>
          </a:p>
          <a:p>
            <a:pPr marL="114300" indent="0">
              <a:buNone/>
            </a:pPr>
            <a:r>
              <a:rPr lang="ja-JP" altLang="en-US" dirty="0" smtClean="0"/>
              <a:t>・</a:t>
            </a:r>
            <a:r>
              <a:rPr lang="ja-JP" altLang="en-US" dirty="0"/>
              <a:t>モデルの軽量化の限界の研究</a:t>
            </a:r>
            <a:endParaRPr lang="en-US" altLang="ja-JP" dirty="0"/>
          </a:p>
          <a:p>
            <a:pPr marL="114300" indent="0">
              <a:buNone/>
            </a:pPr>
            <a:r>
              <a:rPr lang="ja-JP" altLang="en-US" dirty="0" smtClean="0"/>
              <a:t>・実験・検証</a:t>
            </a:r>
            <a:endParaRPr lang="en-US" altLang="ja-JP" dirty="0"/>
          </a:p>
          <a:p>
            <a:pPr marL="114300" indent="0">
              <a:buNone/>
            </a:pPr>
            <a:endParaRPr lang="en-US" altLang="ja-JP" dirty="0" smtClean="0"/>
          </a:p>
        </p:txBody>
      </p:sp>
    </p:spTree>
    <p:extLst>
      <p:ext uri="{BB962C8B-B14F-4D97-AF65-F5344CB8AC3E}">
        <p14:creationId xmlns:p14="http://schemas.microsoft.com/office/powerpoint/2010/main" val="3559420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979712" y="2996952"/>
            <a:ext cx="5237331" cy="584775"/>
          </a:xfrm>
          <a:prstGeom prst="rect">
            <a:avLst/>
          </a:prstGeom>
          <a:noFill/>
        </p:spPr>
        <p:txBody>
          <a:bodyPr wrap="none" rtlCol="0">
            <a:spAutoFit/>
          </a:bodyPr>
          <a:lstStyle/>
          <a:p>
            <a:r>
              <a:rPr lang="ja-JP" altLang="en-US" sz="3200" dirty="0" smtClean="0"/>
              <a:t>ご清聴ありがとうございました</a:t>
            </a:r>
            <a:endParaRPr kumimoji="1" lang="ja-JP" altLang="en-US" sz="3200" dirty="0"/>
          </a:p>
        </p:txBody>
      </p:sp>
    </p:spTree>
    <p:extLst>
      <p:ext uri="{BB962C8B-B14F-4D97-AF65-F5344CB8AC3E}">
        <p14:creationId xmlns:p14="http://schemas.microsoft.com/office/powerpoint/2010/main" val="1249905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研究目的</a:t>
            </a:r>
            <a:endParaRPr kumimoji="1" lang="ja-JP" altLang="en-US" dirty="0"/>
          </a:p>
        </p:txBody>
      </p:sp>
      <p:sp>
        <p:nvSpPr>
          <p:cNvPr id="3" name="コンテンツ プレースホルダー 2"/>
          <p:cNvSpPr>
            <a:spLocks noGrp="1"/>
          </p:cNvSpPr>
          <p:nvPr>
            <p:ph sz="quarter" idx="1"/>
          </p:nvPr>
        </p:nvSpPr>
        <p:spPr>
          <a:xfrm>
            <a:off x="611560" y="1628800"/>
            <a:ext cx="8153400" cy="4133056"/>
          </a:xfrm>
        </p:spPr>
        <p:txBody>
          <a:bodyPr>
            <a:normAutofit/>
          </a:bodyPr>
          <a:lstStyle/>
          <a:p>
            <a:pPr marL="0" indent="0">
              <a:buNone/>
            </a:pPr>
            <a:endParaRPr lang="en-US" altLang="ja-JP" sz="3600" dirty="0" smtClean="0"/>
          </a:p>
        </p:txBody>
      </p:sp>
      <p:sp>
        <p:nvSpPr>
          <p:cNvPr id="4" name="正方形/長方形 3"/>
          <p:cNvSpPr/>
          <p:nvPr/>
        </p:nvSpPr>
        <p:spPr>
          <a:xfrm>
            <a:off x="611560" y="2410227"/>
            <a:ext cx="7920880" cy="118668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250481" y="2410228"/>
            <a:ext cx="6571030" cy="1077218"/>
          </a:xfrm>
          <a:prstGeom prst="rect">
            <a:avLst/>
          </a:prstGeom>
          <a:noFill/>
        </p:spPr>
        <p:txBody>
          <a:bodyPr wrap="none" rtlCol="0">
            <a:spAutoFit/>
          </a:bodyPr>
          <a:lstStyle/>
          <a:p>
            <a:r>
              <a:rPr lang="en-US" altLang="ja-JP" sz="3200" dirty="0" smtClean="0"/>
              <a:t>1</a:t>
            </a:r>
            <a:r>
              <a:rPr lang="en-US" altLang="ja-JP" sz="3200" dirty="0"/>
              <a:t>.</a:t>
            </a:r>
            <a:r>
              <a:rPr lang="ja-JP" altLang="en-US" sz="3200" dirty="0" smtClean="0"/>
              <a:t>　</a:t>
            </a:r>
            <a:r>
              <a:rPr lang="en-US" altLang="ja-JP" sz="3200" dirty="0" smtClean="0"/>
              <a:t>1.5</a:t>
            </a:r>
            <a:r>
              <a:rPr lang="ja-JP" altLang="en-US" sz="3200" dirty="0"/>
              <a:t>層スペースフレームに</a:t>
            </a:r>
            <a:endParaRPr lang="en-US" altLang="ja-JP" sz="3200" dirty="0"/>
          </a:p>
          <a:p>
            <a:r>
              <a:rPr lang="ja-JP" altLang="en-US" sz="3200" dirty="0"/>
              <a:t>　　　　　　　適用可能な接合部の</a:t>
            </a:r>
            <a:r>
              <a:rPr lang="ja-JP" altLang="en-US" sz="3200" dirty="0" smtClean="0"/>
              <a:t>提案</a:t>
            </a:r>
            <a:endParaRPr lang="en-US" altLang="ja-JP" sz="3200" dirty="0"/>
          </a:p>
        </p:txBody>
      </p:sp>
      <p:sp>
        <p:nvSpPr>
          <p:cNvPr id="6" name="テキスト ボックス 5"/>
          <p:cNvSpPr txBox="1"/>
          <p:nvPr/>
        </p:nvSpPr>
        <p:spPr>
          <a:xfrm>
            <a:off x="1013459" y="4149080"/>
            <a:ext cx="7151317" cy="861774"/>
          </a:xfrm>
          <a:prstGeom prst="rect">
            <a:avLst/>
          </a:prstGeom>
          <a:noFill/>
        </p:spPr>
        <p:txBody>
          <a:bodyPr wrap="none" rtlCol="0">
            <a:spAutoFit/>
          </a:bodyPr>
          <a:lstStyle/>
          <a:p>
            <a:pPr marL="514350" indent="-514350">
              <a:buAutoNum type="arabicPeriod" startAt="2"/>
            </a:pPr>
            <a:r>
              <a:rPr lang="ja-JP" altLang="en-US" sz="3200" dirty="0" smtClean="0"/>
              <a:t>差し込み</a:t>
            </a:r>
            <a:r>
              <a:rPr lang="ja-JP" altLang="en-US" sz="3200" dirty="0"/>
              <a:t>接合方法</a:t>
            </a:r>
            <a:r>
              <a:rPr lang="ja-JP" altLang="en-US" sz="3200" dirty="0" smtClean="0"/>
              <a:t>の力学</a:t>
            </a:r>
            <a:r>
              <a:rPr lang="ja-JP" altLang="en-US" sz="3200" dirty="0"/>
              <a:t>特性の検証</a:t>
            </a:r>
            <a:endParaRPr lang="en-US" altLang="ja-JP" sz="3200" dirty="0"/>
          </a:p>
          <a:p>
            <a:endParaRPr kumimoji="1" lang="ja-JP" altLang="en-US" dirty="0"/>
          </a:p>
        </p:txBody>
      </p:sp>
      <p:sp>
        <p:nvSpPr>
          <p:cNvPr id="7" name="正方形/長方形 6"/>
          <p:cNvSpPr/>
          <p:nvPr/>
        </p:nvSpPr>
        <p:spPr>
          <a:xfrm>
            <a:off x="611560" y="4077072"/>
            <a:ext cx="7920880" cy="72008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15346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116632"/>
            <a:ext cx="8153400" cy="990600"/>
          </a:xfrm>
        </p:spPr>
        <p:txBody>
          <a:bodyPr>
            <a:normAutofit fontScale="90000"/>
          </a:bodyPr>
          <a:lstStyle/>
          <a:p>
            <a:r>
              <a:rPr kumimoji="1" lang="ja-JP" altLang="en-US" dirty="0" smtClean="0"/>
              <a:t>本研究で接合部に</a:t>
            </a:r>
            <a:r>
              <a:rPr kumimoji="1" lang="en-US" altLang="ja-JP" dirty="0" smtClean="0"/>
              <a:t/>
            </a:r>
            <a:br>
              <a:rPr kumimoji="1" lang="en-US" altLang="ja-JP" dirty="0" smtClean="0"/>
            </a:br>
            <a:r>
              <a:rPr lang="ja-JP" altLang="en-US" dirty="0"/>
              <a:t>　</a:t>
            </a:r>
            <a:r>
              <a:rPr lang="ja-JP" altLang="en-US" dirty="0" smtClean="0"/>
              <a:t>　　　　　</a:t>
            </a:r>
            <a:r>
              <a:rPr kumimoji="1" lang="ja-JP" altLang="en-US" dirty="0" smtClean="0"/>
              <a:t>要求される性能と開発目標</a:t>
            </a:r>
            <a:endParaRPr kumimoji="1" lang="ja-JP" altLang="en-US" dirty="0"/>
          </a:p>
        </p:txBody>
      </p:sp>
      <p:sp>
        <p:nvSpPr>
          <p:cNvPr id="3" name="コンテンツ プレースホルダー 2"/>
          <p:cNvSpPr>
            <a:spLocks noGrp="1"/>
          </p:cNvSpPr>
          <p:nvPr>
            <p:ph sz="quarter" idx="1"/>
          </p:nvPr>
        </p:nvSpPr>
        <p:spPr/>
        <p:txBody>
          <a:bodyPr>
            <a:normAutofit/>
          </a:bodyPr>
          <a:lstStyle/>
          <a:p>
            <a:pPr marL="0" indent="0">
              <a:buNone/>
            </a:pPr>
            <a:r>
              <a:rPr lang="ja-JP" altLang="en-US" dirty="0" smtClean="0"/>
              <a:t>　　　</a:t>
            </a:r>
            <a:endParaRPr kumimoji="1" lang="ja-JP" altLang="en-US" dirty="0"/>
          </a:p>
        </p:txBody>
      </p:sp>
      <p:sp>
        <p:nvSpPr>
          <p:cNvPr id="5" name="テキスト ボックス 4"/>
          <p:cNvSpPr txBox="1"/>
          <p:nvPr/>
        </p:nvSpPr>
        <p:spPr>
          <a:xfrm>
            <a:off x="952552" y="1628800"/>
            <a:ext cx="7405602" cy="2677656"/>
          </a:xfrm>
          <a:prstGeom prst="rect">
            <a:avLst/>
          </a:prstGeom>
          <a:noFill/>
        </p:spPr>
        <p:txBody>
          <a:bodyPr wrap="square" rtlCol="0">
            <a:spAutoFit/>
          </a:bodyPr>
          <a:lstStyle/>
          <a:p>
            <a:r>
              <a:rPr lang="ja-JP" altLang="en-US" sz="2400" dirty="0" smtClean="0">
                <a:solidFill>
                  <a:srgbClr val="C00000"/>
                </a:solidFill>
              </a:rPr>
              <a:t>スペースフレーム</a:t>
            </a:r>
            <a:r>
              <a:rPr lang="ja-JP" altLang="en-US" sz="2400" dirty="0">
                <a:solidFill>
                  <a:srgbClr val="C00000"/>
                </a:solidFill>
              </a:rPr>
              <a:t>接合部に要求される性能</a:t>
            </a:r>
            <a:endParaRPr lang="en-US" altLang="ja-JP" sz="2400" dirty="0">
              <a:solidFill>
                <a:srgbClr val="C00000"/>
              </a:solidFill>
            </a:endParaRPr>
          </a:p>
          <a:p>
            <a:r>
              <a:rPr lang="ja-JP" altLang="en-US" sz="2400" dirty="0"/>
              <a:t>・</a:t>
            </a:r>
            <a:r>
              <a:rPr lang="ja-JP" altLang="ja-JP" sz="2400" dirty="0"/>
              <a:t>多方向からの部材をつなぎ、そのそれぞれの接合が強固な</a:t>
            </a:r>
            <a:r>
              <a:rPr lang="ja-JP" altLang="ja-JP" sz="2400" dirty="0" smtClean="0"/>
              <a:t>もの</a:t>
            </a:r>
            <a:r>
              <a:rPr lang="ja-JP" altLang="ja-JP" sz="2400" dirty="0"/>
              <a:t>で</a:t>
            </a:r>
            <a:r>
              <a:rPr lang="ja-JP" altLang="en-US" sz="2400" dirty="0"/>
              <a:t>あること</a:t>
            </a:r>
            <a:endParaRPr lang="en-US" altLang="ja-JP" sz="2400" dirty="0"/>
          </a:p>
          <a:p>
            <a:r>
              <a:rPr lang="ja-JP" altLang="en-US" sz="2400" dirty="0"/>
              <a:t>・</a:t>
            </a:r>
            <a:r>
              <a:rPr lang="ja-JP" altLang="ja-JP" sz="2400" dirty="0"/>
              <a:t>各接合部材、トラス部材において、芯ずれ</a:t>
            </a:r>
            <a:r>
              <a:rPr lang="en-US" altLang="ja-JP" sz="2400" dirty="0"/>
              <a:t>(</a:t>
            </a:r>
            <a:r>
              <a:rPr lang="ja-JP" altLang="ja-JP" sz="2400" dirty="0"/>
              <a:t>偏芯</a:t>
            </a:r>
            <a:r>
              <a:rPr lang="en-US" altLang="ja-JP" sz="2400" dirty="0" smtClean="0"/>
              <a:t>)</a:t>
            </a:r>
            <a:r>
              <a:rPr lang="ja-JP" altLang="en-US" sz="2400" dirty="0" smtClean="0"/>
              <a:t>をできるだけ</a:t>
            </a:r>
            <a:r>
              <a:rPr lang="ja-JP" altLang="en-US" sz="2400" dirty="0"/>
              <a:t>小さく</a:t>
            </a:r>
            <a:r>
              <a:rPr lang="ja-JP" altLang="ja-JP" sz="2400" dirty="0" smtClean="0"/>
              <a:t>する</a:t>
            </a:r>
            <a:r>
              <a:rPr lang="ja-JP" altLang="ja-JP" sz="2400" dirty="0"/>
              <a:t>こと</a:t>
            </a:r>
            <a:endParaRPr lang="en-US" altLang="ja-JP" sz="2400" dirty="0"/>
          </a:p>
          <a:p>
            <a:r>
              <a:rPr lang="ja-JP" altLang="en-US" sz="2400" dirty="0"/>
              <a:t>・</a:t>
            </a:r>
            <a:r>
              <a:rPr lang="ja-JP" altLang="ja-JP" sz="2400" dirty="0"/>
              <a:t>現場で組み立てが容易であること</a:t>
            </a:r>
            <a:endParaRPr lang="en-US" altLang="ja-JP" sz="2400" dirty="0"/>
          </a:p>
          <a:p>
            <a:r>
              <a:rPr lang="ja-JP" altLang="en-US" sz="2400" dirty="0"/>
              <a:t>・</a:t>
            </a:r>
            <a:r>
              <a:rPr lang="ja-JP" altLang="ja-JP" sz="2400" dirty="0"/>
              <a:t>重量の軽量化及びコストの</a:t>
            </a:r>
            <a:r>
              <a:rPr lang="ja-JP" altLang="ja-JP" sz="2400" dirty="0" smtClean="0"/>
              <a:t>削減</a:t>
            </a:r>
            <a:endParaRPr lang="ja-JP" altLang="ja-JP" sz="2400" dirty="0"/>
          </a:p>
        </p:txBody>
      </p:sp>
      <p:sp>
        <p:nvSpPr>
          <p:cNvPr id="6" name="テキスト ボックス 5"/>
          <p:cNvSpPr txBox="1"/>
          <p:nvPr/>
        </p:nvSpPr>
        <p:spPr>
          <a:xfrm>
            <a:off x="1009425" y="4583455"/>
            <a:ext cx="7291856" cy="1200329"/>
          </a:xfrm>
          <a:prstGeom prst="rect">
            <a:avLst/>
          </a:prstGeom>
          <a:noFill/>
        </p:spPr>
        <p:txBody>
          <a:bodyPr wrap="square" rtlCol="0">
            <a:spAutoFit/>
          </a:bodyPr>
          <a:lstStyle/>
          <a:p>
            <a:r>
              <a:rPr kumimoji="1" lang="ja-JP" altLang="en-US" sz="2400" dirty="0" smtClean="0">
                <a:solidFill>
                  <a:srgbClr val="002060"/>
                </a:solidFill>
              </a:rPr>
              <a:t>開発目標</a:t>
            </a:r>
            <a:endParaRPr kumimoji="1" lang="en-US" altLang="ja-JP" sz="2400" dirty="0" smtClean="0">
              <a:solidFill>
                <a:srgbClr val="002060"/>
              </a:solidFill>
            </a:endParaRPr>
          </a:p>
          <a:p>
            <a:r>
              <a:rPr lang="ja-JP" altLang="ja-JP" sz="2400" dirty="0"/>
              <a:t>工場で構造ユニットと接合部を作り、現場で容易に組み立てられること</a:t>
            </a:r>
            <a:endParaRPr kumimoji="1" lang="ja-JP" altLang="en-US" sz="2400" dirty="0">
              <a:solidFill>
                <a:srgbClr val="002060"/>
              </a:solidFill>
            </a:endParaRPr>
          </a:p>
        </p:txBody>
      </p:sp>
    </p:spTree>
    <p:extLst>
      <p:ext uri="{BB962C8B-B14F-4D97-AF65-F5344CB8AC3E}">
        <p14:creationId xmlns:p14="http://schemas.microsoft.com/office/powerpoint/2010/main" val="4033492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3600" dirty="0" smtClean="0"/>
              <a:t>従来のスペースフレームの接合方法</a:t>
            </a:r>
            <a:endParaRPr kumimoji="1" lang="ja-JP" altLang="en-US" sz="3600" dirty="0"/>
          </a:p>
        </p:txBody>
      </p:sp>
      <p:sp>
        <p:nvSpPr>
          <p:cNvPr id="7" name="テキスト ボックス 6"/>
          <p:cNvSpPr txBox="1"/>
          <p:nvPr/>
        </p:nvSpPr>
        <p:spPr>
          <a:xfrm>
            <a:off x="1468468" y="3469211"/>
            <a:ext cx="2141933" cy="400110"/>
          </a:xfrm>
          <a:prstGeom prst="rect">
            <a:avLst/>
          </a:prstGeom>
          <a:noFill/>
        </p:spPr>
        <p:txBody>
          <a:bodyPr wrap="none" rtlCol="0">
            <a:spAutoFit/>
          </a:bodyPr>
          <a:lstStyle/>
          <a:p>
            <a:r>
              <a:rPr kumimoji="1" lang="ja-JP" altLang="en-US" sz="2000" dirty="0" smtClean="0"/>
              <a:t>ボールジョイント型</a:t>
            </a:r>
            <a:endParaRPr kumimoji="1" lang="ja-JP" altLang="en-US" sz="2000" dirty="0"/>
          </a:p>
        </p:txBody>
      </p:sp>
      <p:sp>
        <p:nvSpPr>
          <p:cNvPr id="8" name="テキスト ボックス 7"/>
          <p:cNvSpPr txBox="1"/>
          <p:nvPr/>
        </p:nvSpPr>
        <p:spPr>
          <a:xfrm>
            <a:off x="5016556" y="4280943"/>
            <a:ext cx="2258952" cy="400110"/>
          </a:xfrm>
          <a:prstGeom prst="rect">
            <a:avLst/>
          </a:prstGeom>
          <a:noFill/>
        </p:spPr>
        <p:txBody>
          <a:bodyPr wrap="none" rtlCol="0">
            <a:spAutoFit/>
          </a:bodyPr>
          <a:lstStyle/>
          <a:p>
            <a:r>
              <a:rPr kumimoji="1" lang="ja-JP" altLang="en-US" sz="2000" dirty="0" smtClean="0"/>
              <a:t>プレートジョイント型</a:t>
            </a:r>
            <a:endParaRPr kumimoji="1" lang="ja-JP" altLang="en-US" sz="2000" dirty="0"/>
          </a:p>
        </p:txBody>
      </p:sp>
      <p:sp>
        <p:nvSpPr>
          <p:cNvPr id="11" name="テキスト ボックス 10"/>
          <p:cNvSpPr txBox="1"/>
          <p:nvPr/>
        </p:nvSpPr>
        <p:spPr>
          <a:xfrm>
            <a:off x="1468468" y="6105149"/>
            <a:ext cx="1944763" cy="400110"/>
          </a:xfrm>
          <a:prstGeom prst="rect">
            <a:avLst/>
          </a:prstGeom>
          <a:noFill/>
        </p:spPr>
        <p:txBody>
          <a:bodyPr wrap="none" rtlCol="0">
            <a:spAutoFit/>
          </a:bodyPr>
          <a:lstStyle/>
          <a:p>
            <a:r>
              <a:rPr kumimoji="1" lang="ja-JP" altLang="en-US" sz="2000" dirty="0" smtClean="0"/>
              <a:t>プレート</a:t>
            </a:r>
            <a:r>
              <a:rPr kumimoji="1" lang="en-US" altLang="ja-JP" sz="2000" dirty="0" smtClean="0"/>
              <a:t>+</a:t>
            </a:r>
            <a:r>
              <a:rPr kumimoji="1" lang="ja-JP" altLang="en-US" sz="2000" dirty="0" smtClean="0"/>
              <a:t>狭圧型</a:t>
            </a:r>
            <a:endParaRPr kumimoji="1" lang="ja-JP" altLang="en-US" sz="2000" dirty="0"/>
          </a:p>
        </p:txBody>
      </p:sp>
      <p:sp>
        <p:nvSpPr>
          <p:cNvPr id="13" name="テキスト ボックス 12"/>
          <p:cNvSpPr txBox="1"/>
          <p:nvPr/>
        </p:nvSpPr>
        <p:spPr>
          <a:xfrm>
            <a:off x="5532323" y="6333454"/>
            <a:ext cx="3079885" cy="461665"/>
          </a:xfrm>
          <a:prstGeom prst="rect">
            <a:avLst/>
          </a:prstGeom>
          <a:noFill/>
        </p:spPr>
        <p:txBody>
          <a:bodyPr wrap="square" rtlCol="0">
            <a:spAutoFit/>
          </a:bodyPr>
          <a:lstStyle/>
          <a:p>
            <a:r>
              <a:rPr kumimoji="1" lang="ja-JP" altLang="en-US" sz="2400" dirty="0" smtClean="0">
                <a:solidFill>
                  <a:schemeClr val="accent2">
                    <a:lumMod val="50000"/>
                  </a:schemeClr>
                </a:solidFill>
                <a:latin typeface="+mj-ea"/>
                <a:ea typeface="+mj-ea"/>
              </a:rPr>
              <a:t>その他にも</a:t>
            </a:r>
            <a:r>
              <a:rPr lang="ja-JP" altLang="en-US" sz="2400" dirty="0" smtClean="0">
                <a:solidFill>
                  <a:schemeClr val="accent2">
                    <a:lumMod val="50000"/>
                  </a:schemeClr>
                </a:solidFill>
                <a:latin typeface="+mj-ea"/>
                <a:ea typeface="+mj-ea"/>
              </a:rPr>
              <a:t>多数存在</a:t>
            </a:r>
            <a:endParaRPr kumimoji="1" lang="ja-JP" altLang="en-US" sz="2400" dirty="0">
              <a:solidFill>
                <a:schemeClr val="accent2">
                  <a:lumMod val="50000"/>
                </a:schemeClr>
              </a:solidFill>
              <a:latin typeface="+mj-ea"/>
              <a:ea typeface="+mj-ea"/>
            </a:endParaRPr>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a:ext>
            </a:extLst>
          </a:blip>
          <a:srcRect/>
          <a:stretch>
            <a:fillRect/>
          </a:stretch>
        </p:blipFill>
        <p:spPr bwMode="auto">
          <a:xfrm>
            <a:off x="1088635" y="1468563"/>
            <a:ext cx="285750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www.nsec-steelstructures.jp/images/spatial_structure/w_truss/features/img_benefits_0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79232" y="1556792"/>
            <a:ext cx="2133600" cy="27241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ksdi.jp/img/kouzou/dispacetruss_th.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5712" y="3920903"/>
            <a:ext cx="2800687" cy="2036863"/>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4905356" y="4939334"/>
            <a:ext cx="3744936" cy="1200329"/>
          </a:xfrm>
          <a:prstGeom prst="rect">
            <a:avLst/>
          </a:prstGeom>
          <a:noFill/>
        </p:spPr>
        <p:txBody>
          <a:bodyPr wrap="none" rtlCol="0">
            <a:spAutoFit/>
          </a:bodyPr>
          <a:lstStyle/>
          <a:p>
            <a:r>
              <a:rPr lang="ja-JP" altLang="en-US" dirty="0" smtClean="0"/>
              <a:t>・株式会社巴コーポレーション　様</a:t>
            </a:r>
            <a:endParaRPr lang="en-US" altLang="ja-JP" dirty="0" smtClean="0"/>
          </a:p>
          <a:p>
            <a:r>
              <a:rPr kumimoji="1" lang="ja-JP" altLang="en-US" dirty="0" smtClean="0"/>
              <a:t>・新日鉄住金エンジニアリング　様</a:t>
            </a:r>
            <a:endParaRPr kumimoji="1" lang="en-US" altLang="ja-JP" dirty="0" smtClean="0"/>
          </a:p>
          <a:p>
            <a:r>
              <a:rPr lang="ja-JP" altLang="en-US" dirty="0" smtClean="0"/>
              <a:t>・九州第一工業株式会社　様</a:t>
            </a:r>
            <a:endParaRPr lang="en-US" altLang="ja-JP" dirty="0" smtClean="0"/>
          </a:p>
          <a:p>
            <a:r>
              <a:rPr lang="ja-JP" altLang="en-US" dirty="0" smtClean="0">
                <a:latin typeface="+mj-ea"/>
              </a:rPr>
              <a:t>　　　　　　　　　　　　　</a:t>
            </a:r>
            <a:r>
              <a:rPr lang="en-US" altLang="ja-JP" dirty="0" smtClean="0">
                <a:latin typeface="+mj-ea"/>
              </a:rPr>
              <a:t>HP</a:t>
            </a:r>
            <a:r>
              <a:rPr lang="ja-JP" altLang="en-US" dirty="0"/>
              <a:t>より画像引用</a:t>
            </a:r>
            <a:endParaRPr lang="en-US" altLang="ja-JP" dirty="0" smtClean="0"/>
          </a:p>
        </p:txBody>
      </p:sp>
    </p:spTree>
    <p:extLst>
      <p:ext uri="{BB962C8B-B14F-4D97-AF65-F5344CB8AC3E}">
        <p14:creationId xmlns:p14="http://schemas.microsoft.com/office/powerpoint/2010/main" val="619943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sz="3600" dirty="0" smtClean="0"/>
              <a:t>1.5</a:t>
            </a:r>
            <a:r>
              <a:rPr kumimoji="1" lang="ja-JP" altLang="en-US" sz="3600" dirty="0" smtClean="0"/>
              <a:t>層スペースフレームに適用できる</a:t>
            </a:r>
            <a:r>
              <a:rPr kumimoji="1" lang="en-US" altLang="ja-JP" sz="3600" dirty="0" smtClean="0"/>
              <a:t/>
            </a:r>
            <a:br>
              <a:rPr kumimoji="1" lang="en-US" altLang="ja-JP" sz="3600" dirty="0" smtClean="0"/>
            </a:br>
            <a:r>
              <a:rPr lang="ja-JP" altLang="en-US" sz="3600" dirty="0"/>
              <a:t>接合</a:t>
            </a:r>
            <a:r>
              <a:rPr lang="ja-JP" altLang="en-US" sz="3600" dirty="0" smtClean="0"/>
              <a:t>方法の開発</a:t>
            </a:r>
            <a:endParaRPr kumimoji="1" lang="ja-JP" altLang="en-US" sz="3600" dirty="0"/>
          </a:p>
        </p:txBody>
      </p:sp>
      <p:sp>
        <p:nvSpPr>
          <p:cNvPr id="3" name="コンテンツ プレースホルダー 2"/>
          <p:cNvSpPr>
            <a:spLocks noGrp="1"/>
          </p:cNvSpPr>
          <p:nvPr>
            <p:ph sz="quarter" idx="1"/>
          </p:nvPr>
        </p:nvSpPr>
        <p:spPr/>
        <p:txBody>
          <a:bodyPr/>
          <a:lstStyle/>
          <a:p>
            <a:pPr marL="0" indent="0">
              <a:buNone/>
            </a:pPr>
            <a:endParaRPr lang="ja-JP" altLang="ja-JP" dirty="0"/>
          </a:p>
          <a:p>
            <a:pPr marL="0" indent="0">
              <a:buNone/>
            </a:pPr>
            <a:endParaRPr kumimoji="1" lang="en-US" altLang="ja-JP" dirty="0" smtClean="0"/>
          </a:p>
        </p:txBody>
      </p:sp>
      <p:pic>
        <p:nvPicPr>
          <p:cNvPr id="4" name="図 3"/>
          <p:cNvPicPr>
            <a:picLocks noChangeAspect="1"/>
          </p:cNvPicPr>
          <p:nvPr/>
        </p:nvPicPr>
        <p:blipFill rotWithShape="1">
          <a:blip r:embed="rId2">
            <a:extLst>
              <a:ext uri="{28A0092B-C50C-407E-A947-70E740481C1C}">
                <a14:useLocalDpi xmlns:a14="http://schemas.microsoft.com/office/drawing/2010/main"/>
              </a:ext>
            </a:extLst>
          </a:blip>
          <a:srcRect l="52307" t="50000"/>
          <a:stretch/>
        </p:blipFill>
        <p:spPr bwMode="auto">
          <a:xfrm>
            <a:off x="179512" y="2255445"/>
            <a:ext cx="2304256" cy="1805900"/>
          </a:xfrm>
          <a:prstGeom prst="rect">
            <a:avLst/>
          </a:prstGeom>
          <a:noFill/>
          <a:ln>
            <a:noFill/>
          </a:ln>
        </p:spPr>
      </p:pic>
      <p:sp>
        <p:nvSpPr>
          <p:cNvPr id="5" name="テキスト ボックス 4"/>
          <p:cNvSpPr txBox="1"/>
          <p:nvPr/>
        </p:nvSpPr>
        <p:spPr>
          <a:xfrm>
            <a:off x="2462213" y="3353459"/>
            <a:ext cx="2622834" cy="707886"/>
          </a:xfrm>
          <a:prstGeom prst="rect">
            <a:avLst/>
          </a:prstGeom>
          <a:noFill/>
        </p:spPr>
        <p:txBody>
          <a:bodyPr wrap="none" rtlCol="0">
            <a:spAutoFit/>
          </a:bodyPr>
          <a:lstStyle/>
          <a:p>
            <a:r>
              <a:rPr kumimoji="1" lang="ja-JP" altLang="en-US" sz="2000" dirty="0" smtClean="0"/>
              <a:t>狭圧タイプ</a:t>
            </a:r>
            <a:endParaRPr kumimoji="1" lang="en-US" altLang="ja-JP" sz="2000" dirty="0" smtClean="0"/>
          </a:p>
          <a:p>
            <a:r>
              <a:rPr lang="ja-JP" altLang="en-US" sz="2000" dirty="0" smtClean="0"/>
              <a:t>（特許第４３７７４４０号）</a:t>
            </a:r>
            <a:endParaRPr kumimoji="1" lang="ja-JP" altLang="en-US" sz="2000" dirty="0"/>
          </a:p>
        </p:txBody>
      </p:sp>
      <p:pic>
        <p:nvPicPr>
          <p:cNvPr id="6" name="図 5"/>
          <p:cNvPicPr>
            <a:picLocks noChangeAspect="1"/>
          </p:cNvPicPr>
          <p:nvPr/>
        </p:nvPicPr>
        <p:blipFill rotWithShape="1">
          <a:blip r:embed="rId3">
            <a:extLst>
              <a:ext uri="{28A0092B-C50C-407E-A947-70E740481C1C}">
                <a14:useLocalDpi xmlns:a14="http://schemas.microsoft.com/office/drawing/2010/main"/>
              </a:ext>
            </a:extLst>
          </a:blip>
          <a:srcRect r="50000"/>
          <a:stretch/>
        </p:blipFill>
        <p:spPr bwMode="auto">
          <a:xfrm>
            <a:off x="1238764" y="4124467"/>
            <a:ext cx="2446897" cy="1967202"/>
          </a:xfrm>
          <a:prstGeom prst="rect">
            <a:avLst/>
          </a:prstGeom>
          <a:noFill/>
          <a:ln>
            <a:noFill/>
          </a:ln>
        </p:spPr>
      </p:pic>
      <p:sp>
        <p:nvSpPr>
          <p:cNvPr id="7" name="テキスト ボックス 6"/>
          <p:cNvSpPr txBox="1"/>
          <p:nvPr/>
        </p:nvSpPr>
        <p:spPr>
          <a:xfrm>
            <a:off x="386820" y="6091669"/>
            <a:ext cx="4329196" cy="707886"/>
          </a:xfrm>
          <a:prstGeom prst="rect">
            <a:avLst/>
          </a:prstGeom>
          <a:noFill/>
        </p:spPr>
        <p:txBody>
          <a:bodyPr wrap="square" rtlCol="0">
            <a:spAutoFit/>
          </a:bodyPr>
          <a:lstStyle/>
          <a:p>
            <a:r>
              <a:rPr kumimoji="1" lang="ja-JP" altLang="en-US" sz="2000" dirty="0" smtClean="0"/>
              <a:t>ガセットプレートタイプ</a:t>
            </a:r>
            <a:endParaRPr kumimoji="1" lang="en-US" altLang="ja-JP" sz="2000" dirty="0" smtClean="0"/>
          </a:p>
          <a:p>
            <a:r>
              <a:rPr lang="ja-JP" altLang="en-US" sz="2000" dirty="0" smtClean="0"/>
              <a:t>（新日鉄技報第 </a:t>
            </a:r>
            <a:r>
              <a:rPr lang="ja-JP" altLang="en-US" sz="2000" dirty="0"/>
              <a:t>３８２</a:t>
            </a:r>
            <a:r>
              <a:rPr lang="en-US" altLang="ja-JP" sz="2000" dirty="0" smtClean="0"/>
              <a:t> </a:t>
            </a:r>
            <a:r>
              <a:rPr lang="ja-JP" altLang="en-US" sz="2000" dirty="0" smtClean="0"/>
              <a:t>号</a:t>
            </a:r>
            <a:r>
              <a:rPr lang="ja-JP" altLang="en-US" sz="2000" dirty="0"/>
              <a:t>　</a:t>
            </a:r>
            <a:r>
              <a:rPr lang="en-US" altLang="ja-JP" sz="2000" dirty="0" smtClean="0">
                <a:latin typeface="+mj-ea"/>
                <a:ea typeface="+mj-ea"/>
              </a:rPr>
              <a:t>W</a:t>
            </a:r>
            <a:r>
              <a:rPr lang="ja-JP" altLang="en-US" sz="2000" dirty="0" smtClean="0"/>
              <a:t>トラス　他）</a:t>
            </a:r>
            <a:endParaRPr kumimoji="1" lang="ja-JP" altLang="en-US" sz="2000" dirty="0"/>
          </a:p>
        </p:txBody>
      </p:sp>
      <p:pic>
        <p:nvPicPr>
          <p:cNvPr id="8" name="図 7" descr="プレート支圧タイプ３枚構成"/>
          <p:cNvPicPr/>
          <p:nvPr/>
        </p:nvPicPr>
        <p:blipFill>
          <a:blip r:embed="rId4" cstate="email">
            <a:extLst>
              <a:ext uri="{28A0092B-C50C-407E-A947-70E740481C1C}">
                <a14:useLocalDpi xmlns:a14="http://schemas.microsoft.com/office/drawing/2010/main"/>
              </a:ext>
            </a:extLst>
          </a:blip>
          <a:srcRect/>
          <a:stretch>
            <a:fillRect/>
          </a:stretch>
        </p:blipFill>
        <p:spPr bwMode="auto">
          <a:xfrm>
            <a:off x="5069218" y="1900475"/>
            <a:ext cx="2238375" cy="2186940"/>
          </a:xfrm>
          <a:prstGeom prst="rect">
            <a:avLst/>
          </a:prstGeom>
          <a:noFill/>
          <a:ln>
            <a:noFill/>
          </a:ln>
        </p:spPr>
      </p:pic>
      <p:sp>
        <p:nvSpPr>
          <p:cNvPr id="14" name="テキスト ボックス 13"/>
          <p:cNvSpPr txBox="1"/>
          <p:nvPr/>
        </p:nvSpPr>
        <p:spPr>
          <a:xfrm>
            <a:off x="785845" y="1517942"/>
            <a:ext cx="2736647" cy="707886"/>
          </a:xfrm>
          <a:prstGeom prst="rect">
            <a:avLst/>
          </a:prstGeom>
          <a:noFill/>
        </p:spPr>
        <p:txBody>
          <a:bodyPr wrap="none" rtlCol="0">
            <a:spAutoFit/>
          </a:bodyPr>
          <a:lstStyle/>
          <a:p>
            <a:r>
              <a:rPr kumimoji="1" lang="ja-JP" altLang="en-US" sz="2000" dirty="0" smtClean="0">
                <a:latin typeface="+mn-ea"/>
              </a:rPr>
              <a:t>既存の接合技術の応用</a:t>
            </a:r>
            <a:endParaRPr kumimoji="1" lang="en-US" altLang="ja-JP" sz="2000" dirty="0" smtClean="0">
              <a:latin typeface="+mn-ea"/>
            </a:endParaRPr>
          </a:p>
          <a:p>
            <a:r>
              <a:rPr lang="ja-JP" altLang="en-US" sz="2000" dirty="0" smtClean="0">
                <a:latin typeface="+mn-ea"/>
              </a:rPr>
              <a:t>（特許技術を引用）</a:t>
            </a:r>
            <a:endParaRPr kumimoji="1" lang="en-US" altLang="ja-JP" sz="2000" dirty="0" smtClean="0">
              <a:latin typeface="+mn-ea"/>
            </a:endParaRPr>
          </a:p>
        </p:txBody>
      </p:sp>
      <p:sp>
        <p:nvSpPr>
          <p:cNvPr id="15" name="テキスト ボックス 14"/>
          <p:cNvSpPr txBox="1"/>
          <p:nvPr/>
        </p:nvSpPr>
        <p:spPr>
          <a:xfrm>
            <a:off x="4850539" y="1500365"/>
            <a:ext cx="2675732" cy="400110"/>
          </a:xfrm>
          <a:prstGeom prst="rect">
            <a:avLst/>
          </a:prstGeom>
          <a:noFill/>
        </p:spPr>
        <p:txBody>
          <a:bodyPr wrap="none" rtlCol="0">
            <a:spAutoFit/>
          </a:bodyPr>
          <a:lstStyle/>
          <a:p>
            <a:r>
              <a:rPr kumimoji="1" lang="ja-JP" altLang="en-US" sz="2000" dirty="0" smtClean="0"/>
              <a:t>新しい接合技術の提案</a:t>
            </a:r>
            <a:endParaRPr kumimoji="1" lang="ja-JP" altLang="en-US" sz="2000" dirty="0"/>
          </a:p>
        </p:txBody>
      </p:sp>
      <p:pic>
        <p:nvPicPr>
          <p:cNvPr id="16" name="図 15" descr="ピン支持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70268" y="4232708"/>
            <a:ext cx="2237325" cy="2250454"/>
          </a:xfrm>
          <a:prstGeom prst="rect">
            <a:avLst/>
          </a:prstGeom>
          <a:noFill/>
          <a:ln>
            <a:noFill/>
          </a:ln>
        </p:spPr>
      </p:pic>
      <p:sp>
        <p:nvSpPr>
          <p:cNvPr id="17" name="テキスト ボックス 16"/>
          <p:cNvSpPr txBox="1"/>
          <p:nvPr/>
        </p:nvSpPr>
        <p:spPr>
          <a:xfrm>
            <a:off x="7308304" y="3351571"/>
            <a:ext cx="1723549" cy="707886"/>
          </a:xfrm>
          <a:prstGeom prst="rect">
            <a:avLst/>
          </a:prstGeom>
          <a:noFill/>
        </p:spPr>
        <p:txBody>
          <a:bodyPr wrap="none" rtlCol="0">
            <a:spAutoFit/>
          </a:bodyPr>
          <a:lstStyle/>
          <a:p>
            <a:r>
              <a:rPr kumimoji="1" lang="ja-JP" altLang="en-US" sz="2000" dirty="0" smtClean="0"/>
              <a:t>プレート支圧</a:t>
            </a:r>
            <a:endParaRPr kumimoji="1" lang="en-US" altLang="ja-JP" sz="2000" dirty="0" smtClean="0"/>
          </a:p>
          <a:p>
            <a:r>
              <a:rPr kumimoji="1" lang="ja-JP" altLang="en-US" sz="2000" dirty="0" smtClean="0"/>
              <a:t>タイプ</a:t>
            </a:r>
            <a:endParaRPr kumimoji="1" lang="ja-JP" altLang="en-US" sz="2000" dirty="0"/>
          </a:p>
        </p:txBody>
      </p:sp>
      <p:sp>
        <p:nvSpPr>
          <p:cNvPr id="18" name="テキスト ボックス 17"/>
          <p:cNvSpPr txBox="1"/>
          <p:nvPr/>
        </p:nvSpPr>
        <p:spPr>
          <a:xfrm>
            <a:off x="7308304" y="5663185"/>
            <a:ext cx="1144865" cy="707886"/>
          </a:xfrm>
          <a:prstGeom prst="rect">
            <a:avLst/>
          </a:prstGeom>
          <a:noFill/>
        </p:spPr>
        <p:txBody>
          <a:bodyPr wrap="none" rtlCol="0">
            <a:spAutoFit/>
          </a:bodyPr>
          <a:lstStyle/>
          <a:p>
            <a:r>
              <a:rPr kumimoji="1" lang="ja-JP" altLang="en-US" sz="2000" dirty="0" smtClean="0"/>
              <a:t>ピン支持</a:t>
            </a:r>
            <a:endParaRPr kumimoji="1" lang="en-US" altLang="ja-JP" sz="2000" dirty="0" smtClean="0"/>
          </a:p>
          <a:p>
            <a:r>
              <a:rPr kumimoji="1" lang="ja-JP" altLang="en-US" sz="2000" dirty="0" smtClean="0"/>
              <a:t>タイプ</a:t>
            </a:r>
            <a:endParaRPr kumimoji="1" lang="ja-JP" altLang="en-US" sz="2000" dirty="0"/>
          </a:p>
        </p:txBody>
      </p:sp>
    </p:spTree>
    <p:extLst>
      <p:ext uri="{BB962C8B-B14F-4D97-AF65-F5344CB8AC3E}">
        <p14:creationId xmlns:p14="http://schemas.microsoft.com/office/powerpoint/2010/main" val="2746891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資料\差し込みタイプ　拡大図　接合.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11960" y="3901090"/>
            <a:ext cx="4560994" cy="2304864"/>
          </a:xfrm>
          <a:prstGeom prst="rect">
            <a:avLst/>
          </a:prstGeom>
          <a:noFill/>
          <a:extLst>
            <a:ext uri="{909E8E84-426E-40DD-AFC4-6F175D3DCCD1}">
              <a14:hiddenFill xmlns:a14="http://schemas.microsoft.com/office/drawing/2010/main">
                <a:solidFill>
                  <a:srgbClr val="FFFFFF"/>
                </a:solidFill>
              </a14:hiddenFill>
            </a:ext>
          </a:extLst>
        </p:spPr>
      </p:pic>
      <p:pic>
        <p:nvPicPr>
          <p:cNvPr id="7" name="コンテンツ プレースホルダー 6"/>
          <p:cNvPicPr>
            <a:picLocks noGrp="1" noChangeAspect="1"/>
          </p:cNvPicPr>
          <p:nvPr>
            <p:ph sz="quarter" idx="1"/>
          </p:nvPr>
        </p:nvPicPr>
        <p:blipFill rotWithShape="1">
          <a:blip r:embed="rId3">
            <a:extLst>
              <a:ext uri="{28A0092B-C50C-407E-A947-70E740481C1C}">
                <a14:useLocalDpi xmlns:a14="http://schemas.microsoft.com/office/drawing/2010/main"/>
              </a:ext>
            </a:extLst>
          </a:blip>
          <a:srcRect t="2296" r="52035" b="3971"/>
          <a:stretch/>
        </p:blipFill>
        <p:spPr bwMode="auto">
          <a:xfrm>
            <a:off x="539552" y="1772816"/>
            <a:ext cx="4037456" cy="2376264"/>
          </a:xfrm>
          <a:prstGeom prst="rect">
            <a:avLst/>
          </a:prstGeom>
          <a:noFill/>
          <a:ln>
            <a:noFill/>
          </a:ln>
        </p:spPr>
      </p:pic>
      <p:sp>
        <p:nvSpPr>
          <p:cNvPr id="2" name="タイトル 1"/>
          <p:cNvSpPr>
            <a:spLocks noGrp="1"/>
          </p:cNvSpPr>
          <p:nvPr>
            <p:ph type="title"/>
          </p:nvPr>
        </p:nvSpPr>
        <p:spPr/>
        <p:txBody>
          <a:bodyPr/>
          <a:lstStyle/>
          <a:p>
            <a:r>
              <a:rPr kumimoji="1" lang="ja-JP" altLang="en-US" dirty="0" smtClean="0"/>
              <a:t>差し込みタイプ接合方法</a:t>
            </a:r>
            <a:endParaRPr kumimoji="1" lang="ja-JP" altLang="en-US" dirty="0"/>
          </a:p>
        </p:txBody>
      </p:sp>
      <p:sp>
        <p:nvSpPr>
          <p:cNvPr id="6" name="テキスト ボックス 5"/>
          <p:cNvSpPr txBox="1"/>
          <p:nvPr/>
        </p:nvSpPr>
        <p:spPr>
          <a:xfrm>
            <a:off x="611560" y="4270422"/>
            <a:ext cx="1872208" cy="369332"/>
          </a:xfrm>
          <a:prstGeom prst="rect">
            <a:avLst/>
          </a:prstGeom>
          <a:noFill/>
        </p:spPr>
        <p:txBody>
          <a:bodyPr wrap="square" rtlCol="0">
            <a:spAutoFit/>
          </a:bodyPr>
          <a:lstStyle/>
          <a:p>
            <a:r>
              <a:rPr kumimoji="1" lang="ja-JP" altLang="en-US" dirty="0" smtClean="0"/>
              <a:t>円柱型コネクター</a:t>
            </a:r>
            <a:endParaRPr kumimoji="1" lang="ja-JP" altLang="en-US" dirty="0"/>
          </a:p>
        </p:txBody>
      </p:sp>
      <p:sp>
        <p:nvSpPr>
          <p:cNvPr id="11" name="テキスト ボックス 10"/>
          <p:cNvSpPr txBox="1"/>
          <p:nvPr/>
        </p:nvSpPr>
        <p:spPr>
          <a:xfrm>
            <a:off x="2930595" y="3531758"/>
            <a:ext cx="1440160" cy="369332"/>
          </a:xfrm>
          <a:prstGeom prst="rect">
            <a:avLst/>
          </a:prstGeom>
          <a:noFill/>
        </p:spPr>
        <p:txBody>
          <a:bodyPr wrap="square" rtlCol="0">
            <a:spAutoFit/>
          </a:bodyPr>
          <a:lstStyle/>
          <a:p>
            <a:r>
              <a:rPr lang="ja-JP" altLang="en-US" dirty="0" smtClean="0"/>
              <a:t>プレート円柱</a:t>
            </a:r>
            <a:endParaRPr kumimoji="1" lang="ja-JP" altLang="en-US" dirty="0"/>
          </a:p>
        </p:txBody>
      </p:sp>
      <p:sp>
        <p:nvSpPr>
          <p:cNvPr id="12" name="テキスト ボックス 11"/>
          <p:cNvSpPr txBox="1"/>
          <p:nvPr/>
        </p:nvSpPr>
        <p:spPr>
          <a:xfrm>
            <a:off x="3275856" y="5868173"/>
            <a:ext cx="1368152" cy="369332"/>
          </a:xfrm>
          <a:prstGeom prst="rect">
            <a:avLst/>
          </a:prstGeom>
          <a:noFill/>
        </p:spPr>
        <p:txBody>
          <a:bodyPr wrap="square" rtlCol="0">
            <a:spAutoFit/>
          </a:bodyPr>
          <a:lstStyle/>
          <a:p>
            <a:r>
              <a:rPr lang="ja-JP" altLang="en-US" dirty="0" smtClean="0"/>
              <a:t>偏芯がない</a:t>
            </a:r>
            <a:endParaRPr kumimoji="1" lang="ja-JP" altLang="en-US" dirty="0"/>
          </a:p>
        </p:txBody>
      </p:sp>
      <p:cxnSp>
        <p:nvCxnSpPr>
          <p:cNvPr id="14" name="直線矢印コネクタ 13"/>
          <p:cNvCxnSpPr/>
          <p:nvPr/>
        </p:nvCxnSpPr>
        <p:spPr>
          <a:xfrm flipV="1">
            <a:off x="4211960" y="4797152"/>
            <a:ext cx="1152128" cy="99243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5303735" y="6211669"/>
            <a:ext cx="3469219" cy="646331"/>
          </a:xfrm>
          <a:prstGeom prst="rect">
            <a:avLst/>
          </a:prstGeom>
          <a:noFill/>
        </p:spPr>
        <p:txBody>
          <a:bodyPr wrap="square" rtlCol="0">
            <a:spAutoFit/>
          </a:bodyPr>
          <a:lstStyle/>
          <a:p>
            <a:r>
              <a:rPr kumimoji="1" lang="ja-JP" altLang="en-US" dirty="0" smtClean="0"/>
              <a:t>プレート円柱とコネクターの間の支圧で抵抗</a:t>
            </a:r>
            <a:endParaRPr kumimoji="1" lang="ja-JP" altLang="en-US" dirty="0"/>
          </a:p>
        </p:txBody>
      </p:sp>
      <p:cxnSp>
        <p:nvCxnSpPr>
          <p:cNvPr id="20" name="直線矢印コネクタ 19"/>
          <p:cNvCxnSpPr/>
          <p:nvPr/>
        </p:nvCxnSpPr>
        <p:spPr>
          <a:xfrm flipH="1" flipV="1">
            <a:off x="5727365" y="5373216"/>
            <a:ext cx="501286" cy="8327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4836677" y="2713221"/>
            <a:ext cx="4152099" cy="646331"/>
          </a:xfrm>
          <a:prstGeom prst="rect">
            <a:avLst/>
          </a:prstGeom>
          <a:noFill/>
        </p:spPr>
        <p:txBody>
          <a:bodyPr wrap="none" rtlCol="0">
            <a:spAutoFit/>
          </a:bodyPr>
          <a:lstStyle/>
          <a:p>
            <a:r>
              <a:rPr kumimoji="1" lang="ja-JP" altLang="en-US" dirty="0" smtClean="0"/>
              <a:t>プレートを差し込んでカバーをボルト留め</a:t>
            </a:r>
            <a:endParaRPr kumimoji="1" lang="en-US" altLang="ja-JP" dirty="0" smtClean="0"/>
          </a:p>
          <a:p>
            <a:r>
              <a:rPr lang="ja-JP" altLang="en-US" dirty="0"/>
              <a:t>スムーズ</a:t>
            </a:r>
            <a:r>
              <a:rPr lang="ja-JP" altLang="en-US" dirty="0" smtClean="0"/>
              <a:t>な施工が可能</a:t>
            </a:r>
            <a:endParaRPr kumimoji="1" lang="ja-JP" altLang="en-US" dirty="0"/>
          </a:p>
        </p:txBody>
      </p:sp>
      <p:cxnSp>
        <p:nvCxnSpPr>
          <p:cNvPr id="29" name="直線矢印コネクタ 28"/>
          <p:cNvCxnSpPr/>
          <p:nvPr/>
        </p:nvCxnSpPr>
        <p:spPr>
          <a:xfrm flipH="1">
            <a:off x="5727365" y="3359552"/>
            <a:ext cx="932867" cy="7657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 name="図 4"/>
          <p:cNvPicPr>
            <a:picLocks/>
          </p:cNvPicPr>
          <p:nvPr/>
        </p:nvPicPr>
        <p:blipFill rotWithShape="1">
          <a:blip r:embed="rId4" cstate="print">
            <a:extLst>
              <a:ext uri="{28A0092B-C50C-407E-A947-70E740481C1C}">
                <a14:useLocalDpi xmlns:a14="http://schemas.microsoft.com/office/drawing/2010/main"/>
              </a:ext>
            </a:extLst>
          </a:blip>
          <a:srcRect l="1175" t="34143" r="64762" b="26631"/>
          <a:stretch/>
        </p:blipFill>
        <p:spPr>
          <a:xfrm>
            <a:off x="313900" y="603857"/>
            <a:ext cx="8123531" cy="5855801"/>
          </a:xfrm>
          <a:prstGeom prst="rect">
            <a:avLst/>
          </a:prstGeom>
        </p:spPr>
      </p:pic>
      <p:pic>
        <p:nvPicPr>
          <p:cNvPr id="9" name="図 8"/>
          <p:cNvPicPr>
            <a:picLocks noChangeAspect="1"/>
          </p:cNvPicPr>
          <p:nvPr/>
        </p:nvPicPr>
        <p:blipFill rotWithShape="1">
          <a:blip r:embed="rId5" cstate="print">
            <a:extLst>
              <a:ext uri="{28A0092B-C50C-407E-A947-70E740481C1C}">
                <a14:useLocalDpi xmlns:a14="http://schemas.microsoft.com/office/drawing/2010/main"/>
              </a:ext>
            </a:extLst>
          </a:blip>
          <a:srcRect l="854" t="33694" r="59672" b="21723"/>
          <a:stretch/>
        </p:blipFill>
        <p:spPr>
          <a:xfrm>
            <a:off x="0" y="899687"/>
            <a:ext cx="8424936" cy="5958313"/>
          </a:xfrm>
          <a:prstGeom prst="rect">
            <a:avLst/>
          </a:prstGeom>
        </p:spPr>
      </p:pic>
    </p:spTree>
    <p:extLst>
      <p:ext uri="{BB962C8B-B14F-4D97-AF65-F5344CB8AC3E}">
        <p14:creationId xmlns:p14="http://schemas.microsoft.com/office/powerpoint/2010/main" val="3837489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1304" y="116632"/>
            <a:ext cx="8153400" cy="990600"/>
          </a:xfrm>
        </p:spPr>
        <p:txBody>
          <a:bodyPr>
            <a:normAutofit fontScale="90000"/>
          </a:bodyPr>
          <a:lstStyle/>
          <a:p>
            <a:r>
              <a:rPr kumimoji="1" lang="ja-JP" altLang="en-US" dirty="0" smtClean="0"/>
              <a:t>弾性範囲内での</a:t>
            </a:r>
            <a:r>
              <a:rPr lang="ja-JP" altLang="en-US" dirty="0" smtClean="0"/>
              <a:t>施工の</a:t>
            </a:r>
            <a:r>
              <a:rPr lang="en-US" altLang="ja-JP" dirty="0" smtClean="0"/>
              <a:t/>
            </a:r>
            <a:br>
              <a:rPr lang="en-US" altLang="ja-JP" dirty="0" smtClean="0"/>
            </a:br>
            <a:r>
              <a:rPr lang="ja-JP" altLang="en-US" dirty="0"/>
              <a:t>　</a:t>
            </a:r>
            <a:r>
              <a:rPr lang="ja-JP" altLang="en-US" dirty="0" smtClean="0"/>
              <a:t>　　　　可能性についての解析検証</a:t>
            </a:r>
            <a:endParaRPr kumimoji="1" lang="ja-JP" altLang="en-US" dirty="0"/>
          </a:p>
        </p:txBody>
      </p:sp>
      <p:pic>
        <p:nvPicPr>
          <p:cNvPr id="4" name="コンテンツ プレースホルダー 3" descr="F:\卒論関連\gazou\三角グリッド図　完成 .png"/>
          <p:cNvPicPr>
            <a:picLocks noGrp="1" noChangeAspect="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bwMode="auto">
          <a:xfrm>
            <a:off x="155780" y="3950470"/>
            <a:ext cx="4182465" cy="2736304"/>
          </a:xfrm>
          <a:prstGeom prst="rect">
            <a:avLst/>
          </a:prstGeom>
          <a:noFill/>
          <a:ln>
            <a:noFill/>
          </a:ln>
        </p:spPr>
      </p:pic>
      <p:pic>
        <p:nvPicPr>
          <p:cNvPr id="5" name="図 4" descr="F:\卒論関連\gazou\三角グリッド　結果 完成.png"/>
          <p:cNvPicPr/>
          <p:nvPr/>
        </p:nvPicPr>
        <p:blipFill>
          <a:blip r:embed="rId3" cstate="email">
            <a:extLst>
              <a:ext uri="{28A0092B-C50C-407E-A947-70E740481C1C}">
                <a14:useLocalDpi xmlns:a14="http://schemas.microsoft.com/office/drawing/2010/main"/>
              </a:ext>
            </a:extLst>
          </a:blip>
          <a:srcRect/>
          <a:stretch>
            <a:fillRect/>
          </a:stretch>
        </p:blipFill>
        <p:spPr bwMode="auto">
          <a:xfrm>
            <a:off x="4119221" y="3861048"/>
            <a:ext cx="4392488" cy="2930014"/>
          </a:xfrm>
          <a:prstGeom prst="rect">
            <a:avLst/>
          </a:prstGeom>
          <a:noFill/>
          <a:ln>
            <a:noFill/>
          </a:ln>
        </p:spPr>
      </p:pic>
      <p:sp>
        <p:nvSpPr>
          <p:cNvPr id="7" name="テキスト ボックス 6"/>
          <p:cNvSpPr txBox="1"/>
          <p:nvPr/>
        </p:nvSpPr>
        <p:spPr>
          <a:xfrm>
            <a:off x="4609920" y="3369186"/>
            <a:ext cx="2880320" cy="707886"/>
          </a:xfrm>
          <a:prstGeom prst="rect">
            <a:avLst/>
          </a:prstGeom>
          <a:noFill/>
          <a:ln w="28575">
            <a:solidFill>
              <a:srgbClr val="7030A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2000" dirty="0" smtClean="0">
                <a:solidFill>
                  <a:srgbClr val="7030A0"/>
                </a:solidFill>
                <a:latin typeface="+mj-ea"/>
                <a:ea typeface="+mj-ea"/>
              </a:rPr>
              <a:t>支持点：</a:t>
            </a:r>
            <a:endParaRPr lang="en-US" altLang="ja-JP" sz="2000" dirty="0">
              <a:solidFill>
                <a:srgbClr val="7030A0"/>
              </a:solidFill>
              <a:latin typeface="+mj-ea"/>
              <a:ea typeface="+mj-ea"/>
            </a:endParaRPr>
          </a:p>
          <a:p>
            <a:r>
              <a:rPr lang="ja-JP" altLang="en-US" sz="2000" dirty="0">
                <a:solidFill>
                  <a:srgbClr val="7030A0"/>
                </a:solidFill>
                <a:latin typeface="+mj-ea"/>
                <a:ea typeface="+mj-ea"/>
              </a:rPr>
              <a:t>　</a:t>
            </a:r>
            <a:r>
              <a:rPr lang="ja-JP" altLang="en-US" sz="2000" dirty="0" smtClean="0">
                <a:solidFill>
                  <a:srgbClr val="7030A0"/>
                </a:solidFill>
                <a:latin typeface="+mj-ea"/>
                <a:ea typeface="+mj-ea"/>
              </a:rPr>
              <a:t>　　</a:t>
            </a:r>
            <a:r>
              <a:rPr lang="en-US" altLang="ja-JP" sz="2000" dirty="0" smtClean="0">
                <a:latin typeface="+mj-ea"/>
                <a:ea typeface="+mj-ea"/>
              </a:rPr>
              <a:t>A</a:t>
            </a:r>
            <a:r>
              <a:rPr lang="ja-JP" altLang="en-US" sz="2000" dirty="0" err="1" smtClean="0">
                <a:latin typeface="+mj-ea"/>
                <a:ea typeface="+mj-ea"/>
              </a:rPr>
              <a:t>、</a:t>
            </a:r>
            <a:r>
              <a:rPr lang="en-US" altLang="ja-JP" sz="2000" dirty="0" smtClean="0">
                <a:latin typeface="+mj-ea"/>
                <a:ea typeface="+mj-ea"/>
              </a:rPr>
              <a:t>B</a:t>
            </a:r>
            <a:r>
              <a:rPr lang="ja-JP" altLang="en-US" sz="2000" dirty="0" err="1" smtClean="0">
                <a:latin typeface="+mj-ea"/>
                <a:ea typeface="+mj-ea"/>
              </a:rPr>
              <a:t>、</a:t>
            </a:r>
            <a:r>
              <a:rPr lang="en-US" altLang="ja-JP" sz="2000" dirty="0" smtClean="0">
                <a:latin typeface="+mj-ea"/>
                <a:ea typeface="+mj-ea"/>
              </a:rPr>
              <a:t>C</a:t>
            </a:r>
            <a:r>
              <a:rPr lang="ja-JP" altLang="en-US" sz="2000" dirty="0" smtClean="0">
                <a:latin typeface="+mj-ea"/>
                <a:ea typeface="+mj-ea"/>
              </a:rPr>
              <a:t>：固定支持</a:t>
            </a:r>
            <a:endParaRPr kumimoji="1" lang="ja-JP" altLang="en-US" sz="2000" dirty="0">
              <a:latin typeface="+mj-ea"/>
              <a:ea typeface="+mj-ea"/>
            </a:endParaRPr>
          </a:p>
        </p:txBody>
      </p:sp>
      <p:sp>
        <p:nvSpPr>
          <p:cNvPr id="8" name="テキスト ボックス 7"/>
          <p:cNvSpPr txBox="1"/>
          <p:nvPr/>
        </p:nvSpPr>
        <p:spPr>
          <a:xfrm>
            <a:off x="4608004" y="1794753"/>
            <a:ext cx="3816424" cy="707886"/>
          </a:xfrm>
          <a:prstGeom prst="rect">
            <a:avLst/>
          </a:prstGeom>
          <a:noFill/>
          <a:ln w="28575">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2000" dirty="0" smtClean="0">
                <a:solidFill>
                  <a:srgbClr val="0070C0"/>
                </a:solidFill>
                <a:latin typeface="+mj-ea"/>
                <a:ea typeface="+mj-ea"/>
              </a:rPr>
              <a:t>固定条件：</a:t>
            </a:r>
            <a:r>
              <a:rPr lang="ja-JP" altLang="ja-JP" sz="2000" dirty="0">
                <a:latin typeface="+mj-ea"/>
                <a:ea typeface="+mj-ea"/>
              </a:rPr>
              <a:t>上弦材の</a:t>
            </a:r>
            <a:r>
              <a:rPr lang="ja-JP" altLang="ja-JP" sz="2000" dirty="0" smtClean="0">
                <a:latin typeface="+mj-ea"/>
                <a:ea typeface="+mj-ea"/>
              </a:rPr>
              <a:t>長</a:t>
            </a:r>
            <a:r>
              <a:rPr lang="ja-JP" altLang="en-US" sz="2000" dirty="0" smtClean="0">
                <a:latin typeface="+mj-ea"/>
                <a:ea typeface="+mj-ea"/>
              </a:rPr>
              <a:t>さ</a:t>
            </a:r>
            <a:r>
              <a:rPr lang="en-US" altLang="ja-JP" sz="2000" dirty="0" smtClean="0">
                <a:latin typeface="+mj-ea"/>
                <a:ea typeface="+mj-ea"/>
              </a:rPr>
              <a:t>2000mm</a:t>
            </a:r>
            <a:endParaRPr lang="en-US" altLang="ja-JP" sz="2000" dirty="0">
              <a:latin typeface="+mj-ea"/>
              <a:ea typeface="+mj-ea"/>
            </a:endParaRPr>
          </a:p>
          <a:p>
            <a:r>
              <a:rPr lang="ja-JP" altLang="en-US" sz="2000" dirty="0" smtClean="0">
                <a:latin typeface="+mj-ea"/>
                <a:ea typeface="+mj-ea"/>
              </a:rPr>
              <a:t>　　　　　　　鋼管部材の</a:t>
            </a:r>
            <a:r>
              <a:rPr lang="ja-JP" altLang="ja-JP" sz="2000" dirty="0" smtClean="0">
                <a:latin typeface="+mj-ea"/>
                <a:ea typeface="+mj-ea"/>
              </a:rPr>
              <a:t>厚み</a:t>
            </a:r>
            <a:r>
              <a:rPr lang="en-US" altLang="ja-JP" sz="2000" dirty="0" smtClean="0">
                <a:latin typeface="+mj-ea"/>
                <a:ea typeface="+mj-ea"/>
              </a:rPr>
              <a:t>6mm</a:t>
            </a:r>
            <a:endParaRPr lang="en-US" altLang="ja-JP" sz="2000" dirty="0">
              <a:latin typeface="+mj-ea"/>
              <a:ea typeface="+mj-ea"/>
            </a:endParaRPr>
          </a:p>
        </p:txBody>
      </p:sp>
      <p:sp>
        <p:nvSpPr>
          <p:cNvPr id="11" name="テキスト ボックス 10"/>
          <p:cNvSpPr txBox="1"/>
          <p:nvPr/>
        </p:nvSpPr>
        <p:spPr>
          <a:xfrm>
            <a:off x="4608004" y="2577098"/>
            <a:ext cx="3816424" cy="707886"/>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2000" dirty="0">
                <a:solidFill>
                  <a:srgbClr val="FF0000"/>
                </a:solidFill>
                <a:latin typeface="+mj-ea"/>
                <a:ea typeface="+mj-ea"/>
              </a:rPr>
              <a:t>可変条件</a:t>
            </a:r>
            <a:r>
              <a:rPr lang="ja-JP" altLang="en-US" sz="2000" dirty="0" smtClean="0">
                <a:solidFill>
                  <a:srgbClr val="FF0000"/>
                </a:solidFill>
                <a:latin typeface="+mj-ea"/>
                <a:ea typeface="+mj-ea"/>
              </a:rPr>
              <a:t>：</a:t>
            </a:r>
            <a:r>
              <a:rPr lang="ja-JP" altLang="en-US" sz="2000" dirty="0" smtClean="0">
                <a:solidFill>
                  <a:schemeClr val="tx1"/>
                </a:solidFill>
                <a:latin typeface="+mj-ea"/>
                <a:ea typeface="+mj-ea"/>
              </a:rPr>
              <a:t>束材長さ</a:t>
            </a:r>
            <a:endParaRPr lang="en-US" altLang="ja-JP" sz="2000" dirty="0" smtClean="0">
              <a:solidFill>
                <a:schemeClr val="tx1"/>
              </a:solidFill>
              <a:latin typeface="+mj-ea"/>
              <a:ea typeface="+mj-ea"/>
            </a:endParaRPr>
          </a:p>
          <a:p>
            <a:r>
              <a:rPr lang="ja-JP" altLang="en-US" sz="2000" dirty="0">
                <a:solidFill>
                  <a:schemeClr val="tx1"/>
                </a:solidFill>
                <a:latin typeface="+mj-ea"/>
                <a:ea typeface="+mj-ea"/>
              </a:rPr>
              <a:t>　</a:t>
            </a:r>
            <a:r>
              <a:rPr lang="ja-JP" altLang="en-US" sz="2000" dirty="0" smtClean="0">
                <a:solidFill>
                  <a:schemeClr val="tx1"/>
                </a:solidFill>
                <a:latin typeface="+mj-ea"/>
                <a:ea typeface="+mj-ea"/>
              </a:rPr>
              <a:t>　　　　　　鋼管部材の直径</a:t>
            </a:r>
            <a:endParaRPr lang="en-US" altLang="ja-JP" sz="2000" dirty="0">
              <a:solidFill>
                <a:schemeClr val="tx1"/>
              </a:solidFill>
              <a:latin typeface="+mj-ea"/>
              <a:ea typeface="+mj-ea"/>
            </a:endParaRPr>
          </a:p>
        </p:txBody>
      </p:sp>
      <p:sp>
        <p:nvSpPr>
          <p:cNvPr id="12" name="テキスト ボックス 11"/>
          <p:cNvSpPr txBox="1"/>
          <p:nvPr/>
        </p:nvSpPr>
        <p:spPr>
          <a:xfrm>
            <a:off x="374805" y="1748586"/>
            <a:ext cx="3744416" cy="954107"/>
          </a:xfrm>
          <a:prstGeom prst="rect">
            <a:avLst/>
          </a:prstGeom>
          <a:noFill/>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smtClean="0">
                <a:solidFill>
                  <a:schemeClr val="accent2">
                    <a:lumMod val="50000"/>
                  </a:schemeClr>
                </a:solidFill>
                <a:latin typeface="+mj-ea"/>
                <a:ea typeface="+mj-ea"/>
              </a:rPr>
              <a:t>材料条件：</a:t>
            </a:r>
            <a:endParaRPr lang="en-US" altLang="ja-JP" dirty="0" smtClean="0">
              <a:latin typeface="+mj-ea"/>
              <a:ea typeface="+mj-ea"/>
            </a:endParaRPr>
          </a:p>
          <a:p>
            <a:r>
              <a:rPr lang="ja-JP" altLang="en-US" dirty="0" smtClean="0">
                <a:latin typeface="+mj-ea"/>
                <a:ea typeface="+mj-ea"/>
              </a:rPr>
              <a:t>　　ヤング率：</a:t>
            </a:r>
            <a:r>
              <a:rPr lang="en-US" altLang="ja-JP" dirty="0" smtClean="0">
                <a:latin typeface="+mj-ea"/>
              </a:rPr>
              <a:t>2.1×10</a:t>
            </a:r>
            <a:r>
              <a:rPr lang="ja-JP" altLang="en-US" dirty="0" smtClean="0">
                <a:latin typeface="+mj-ea"/>
              </a:rPr>
              <a:t>⁵　</a:t>
            </a:r>
            <a:r>
              <a:rPr lang="en-US" altLang="ja-JP" dirty="0" smtClean="0">
                <a:latin typeface="+mj-ea"/>
              </a:rPr>
              <a:t>N/mm²</a:t>
            </a:r>
            <a:endParaRPr lang="en-US" altLang="ja-JP" dirty="0" smtClean="0">
              <a:latin typeface="+mj-ea"/>
              <a:ea typeface="+mj-ea"/>
            </a:endParaRPr>
          </a:p>
          <a:p>
            <a:r>
              <a:rPr kumimoji="1" lang="ja-JP" altLang="en-US" dirty="0" smtClean="0">
                <a:latin typeface="+mj-ea"/>
                <a:ea typeface="+mj-ea"/>
              </a:rPr>
              <a:t>　　</a:t>
            </a:r>
            <a:r>
              <a:rPr lang="ja-JP" altLang="en-US" dirty="0" smtClean="0">
                <a:latin typeface="+mj-ea"/>
                <a:ea typeface="+mj-ea"/>
              </a:rPr>
              <a:t>ポアソン比：</a:t>
            </a:r>
            <a:r>
              <a:rPr lang="en-US" altLang="ja-JP" dirty="0" smtClean="0">
                <a:latin typeface="+mj-ea"/>
                <a:ea typeface="+mj-ea"/>
              </a:rPr>
              <a:t>0.3</a:t>
            </a:r>
            <a:r>
              <a:rPr lang="ja-JP" altLang="en-US" dirty="0" smtClean="0">
                <a:latin typeface="+mj-ea"/>
                <a:ea typeface="+mj-ea"/>
              </a:rPr>
              <a:t>　　</a:t>
            </a:r>
            <a:r>
              <a:rPr lang="ja-JP" altLang="en-US" sz="2000" dirty="0" smtClean="0">
                <a:latin typeface="+mj-ea"/>
                <a:ea typeface="+mj-ea"/>
              </a:rPr>
              <a:t>　</a:t>
            </a:r>
            <a:endParaRPr kumimoji="1" lang="ja-JP" altLang="en-US" sz="2000" dirty="0">
              <a:latin typeface="+mj-ea"/>
              <a:ea typeface="+mj-ea"/>
            </a:endParaRPr>
          </a:p>
        </p:txBody>
      </p:sp>
    </p:spTree>
    <p:extLst>
      <p:ext uri="{BB962C8B-B14F-4D97-AF65-F5344CB8AC3E}">
        <p14:creationId xmlns:p14="http://schemas.microsoft.com/office/powerpoint/2010/main" val="302366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解析結果</a:t>
            </a:r>
            <a:endParaRPr kumimoji="1" lang="ja-JP" altLang="en-US" dirty="0"/>
          </a:p>
        </p:txBody>
      </p:sp>
      <p:graphicFrame>
        <p:nvGraphicFramePr>
          <p:cNvPr id="13" name="コンテンツ プレースホルダー 12"/>
          <p:cNvGraphicFramePr>
            <a:graphicFrameLocks noGrp="1" noChangeAspect="1"/>
          </p:cNvGraphicFramePr>
          <p:nvPr>
            <p:ph sz="quarter" idx="1"/>
            <p:extLst>
              <p:ext uri="{D42A27DB-BD31-4B8C-83A1-F6EECF244321}">
                <p14:modId xmlns:p14="http://schemas.microsoft.com/office/powerpoint/2010/main" val="3577499536"/>
              </p:ext>
            </p:extLst>
          </p:nvPr>
        </p:nvGraphicFramePr>
        <p:xfrm>
          <a:off x="1102530" y="2391228"/>
          <a:ext cx="6598643" cy="3629000"/>
        </p:xfrm>
        <a:graphic>
          <a:graphicData uri="http://schemas.openxmlformats.org/drawingml/2006/chart">
            <c:chart xmlns:c="http://schemas.openxmlformats.org/drawingml/2006/chart" xmlns:r="http://schemas.openxmlformats.org/officeDocument/2006/relationships" r:id="rId2"/>
          </a:graphicData>
        </a:graphic>
      </p:graphicFrame>
      <p:sp>
        <p:nvSpPr>
          <p:cNvPr id="15" name="テキスト ボックス 2"/>
          <p:cNvSpPr txBox="1">
            <a:spLocks noChangeArrowheads="1"/>
          </p:cNvSpPr>
          <p:nvPr/>
        </p:nvSpPr>
        <p:spPr bwMode="auto">
          <a:xfrm>
            <a:off x="6437955" y="3212976"/>
            <a:ext cx="1523103" cy="40336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n-US" sz="1400" dirty="0" err="1">
                <a:effectLst/>
                <a:latin typeface="ＭＳ 明朝"/>
                <a:ea typeface="ＭＳ 明朝"/>
                <a:cs typeface="Times New Roman"/>
              </a:rPr>
              <a:t>鋼管の直径</a:t>
            </a:r>
            <a:r>
              <a:rPr lang="en-US" sz="1400" dirty="0">
                <a:effectLst/>
                <a:latin typeface="Century"/>
                <a:ea typeface="ＭＳ 明朝"/>
                <a:cs typeface="Times New Roman"/>
              </a:rPr>
              <a:t>(mm</a:t>
            </a:r>
            <a:r>
              <a:rPr lang="en-US" sz="900" dirty="0">
                <a:effectLst/>
                <a:latin typeface="Century"/>
                <a:ea typeface="ＭＳ 明朝"/>
                <a:cs typeface="Times New Roman"/>
              </a:rPr>
              <a:t>)</a:t>
            </a:r>
            <a:endParaRPr lang="ja-JP" sz="1200" dirty="0">
              <a:effectLst/>
              <a:latin typeface="Century"/>
              <a:ea typeface="ＭＳ 明朝"/>
              <a:cs typeface="Times New Roman"/>
            </a:endParaRPr>
          </a:p>
        </p:txBody>
      </p:sp>
      <p:sp>
        <p:nvSpPr>
          <p:cNvPr id="16" name="テキスト ボックス 2"/>
          <p:cNvSpPr txBox="1">
            <a:spLocks noChangeArrowheads="1"/>
          </p:cNvSpPr>
          <p:nvPr/>
        </p:nvSpPr>
        <p:spPr bwMode="auto">
          <a:xfrm>
            <a:off x="3114637" y="2715845"/>
            <a:ext cx="3075668" cy="34632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n-US" sz="1400" dirty="0">
                <a:effectLst/>
                <a:latin typeface="Century"/>
                <a:ea typeface="ＭＳ 明朝"/>
                <a:cs typeface="Times New Roman"/>
              </a:rPr>
              <a:t>SS400</a:t>
            </a:r>
            <a:r>
              <a:rPr lang="en-US" sz="1400" dirty="0" smtClean="0">
                <a:effectLst/>
                <a:latin typeface="ＭＳ 明朝"/>
                <a:ea typeface="ＭＳ 明朝"/>
                <a:cs typeface="Times New Roman"/>
              </a:rPr>
              <a:t>鋼材の降伏応力度</a:t>
            </a:r>
            <a:r>
              <a:rPr lang="ja-JP" altLang="en-US" sz="1400" dirty="0" smtClean="0">
                <a:effectLst/>
                <a:latin typeface="ＭＳ 明朝"/>
                <a:ea typeface="ＭＳ 明朝"/>
                <a:cs typeface="Times New Roman"/>
              </a:rPr>
              <a:t>　</a:t>
            </a:r>
            <a:r>
              <a:rPr lang="en-US" altLang="ja-JP" sz="1400" dirty="0" smtClean="0">
                <a:effectLst/>
                <a:latin typeface="ＭＳ 明朝"/>
                <a:ea typeface="ＭＳ 明朝"/>
                <a:cs typeface="Times New Roman"/>
              </a:rPr>
              <a:t>245N/mm²</a:t>
            </a:r>
            <a:endParaRPr lang="ja-JP" sz="2400" dirty="0">
              <a:effectLst/>
              <a:latin typeface="Century"/>
              <a:ea typeface="ＭＳ 明朝"/>
              <a:cs typeface="Times New Roman"/>
            </a:endParaRPr>
          </a:p>
        </p:txBody>
      </p:sp>
      <p:sp>
        <p:nvSpPr>
          <p:cNvPr id="17" name="テキスト ボックス 2"/>
          <p:cNvSpPr txBox="1">
            <a:spLocks noChangeArrowheads="1"/>
          </p:cNvSpPr>
          <p:nvPr/>
        </p:nvSpPr>
        <p:spPr bwMode="auto">
          <a:xfrm>
            <a:off x="467544" y="1957958"/>
            <a:ext cx="1872207" cy="40818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n-US" sz="1600" dirty="0" err="1">
                <a:effectLst/>
                <a:latin typeface="ＭＳ 明朝"/>
                <a:ea typeface="ＭＳ 明朝"/>
                <a:cs typeface="Times New Roman"/>
              </a:rPr>
              <a:t>主応力度</a:t>
            </a:r>
            <a:r>
              <a:rPr lang="en-US" sz="1600" dirty="0">
                <a:effectLst/>
                <a:latin typeface="Century"/>
                <a:ea typeface="ＭＳ 明朝"/>
                <a:cs typeface="Times New Roman"/>
              </a:rPr>
              <a:t>(N/mm²)</a:t>
            </a:r>
            <a:r>
              <a:rPr lang="en-US" sz="1400" dirty="0">
                <a:effectLst/>
                <a:latin typeface="Century"/>
                <a:ea typeface="ＭＳ 明朝"/>
                <a:cs typeface="Times New Roman"/>
              </a:rPr>
              <a:t> </a:t>
            </a:r>
            <a:endParaRPr lang="ja-JP" sz="2800" dirty="0">
              <a:effectLst/>
              <a:latin typeface="Century"/>
              <a:ea typeface="ＭＳ 明朝"/>
              <a:cs typeface="Times New Roman"/>
            </a:endParaRPr>
          </a:p>
        </p:txBody>
      </p:sp>
      <p:sp>
        <p:nvSpPr>
          <p:cNvPr id="18" name="テキスト ボックス 2"/>
          <p:cNvSpPr txBox="1">
            <a:spLocks noChangeArrowheads="1"/>
          </p:cNvSpPr>
          <p:nvPr/>
        </p:nvSpPr>
        <p:spPr bwMode="auto">
          <a:xfrm>
            <a:off x="6948264" y="5530573"/>
            <a:ext cx="1225932" cy="32595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en-US" sz="1400" dirty="0" err="1">
                <a:effectLst/>
                <a:latin typeface="ＭＳ 明朝"/>
                <a:ea typeface="ＭＳ 明朝"/>
                <a:cs typeface="Times New Roman"/>
              </a:rPr>
              <a:t>束材</a:t>
            </a:r>
            <a:r>
              <a:rPr lang="en-US" sz="1400" dirty="0">
                <a:effectLst/>
                <a:latin typeface="Century"/>
                <a:ea typeface="ＭＳ 明朝"/>
                <a:cs typeface="Times New Roman"/>
              </a:rPr>
              <a:t>/</a:t>
            </a:r>
            <a:r>
              <a:rPr lang="en-US" sz="1400" dirty="0" err="1">
                <a:effectLst/>
                <a:latin typeface="ＭＳ 明朝"/>
                <a:ea typeface="ＭＳ 明朝"/>
                <a:cs typeface="Times New Roman"/>
              </a:rPr>
              <a:t>上弦材</a:t>
            </a:r>
            <a:endParaRPr lang="ja-JP" sz="2400" dirty="0">
              <a:effectLst/>
              <a:latin typeface="Century"/>
              <a:ea typeface="ＭＳ 明朝"/>
              <a:cs typeface="Times New Roman"/>
            </a:endParaRPr>
          </a:p>
        </p:txBody>
      </p:sp>
      <p:sp>
        <p:nvSpPr>
          <p:cNvPr id="3" name="テキスト ボックス 2"/>
          <p:cNvSpPr txBox="1"/>
          <p:nvPr/>
        </p:nvSpPr>
        <p:spPr>
          <a:xfrm>
            <a:off x="3362287" y="3249931"/>
            <a:ext cx="2828018" cy="369332"/>
          </a:xfrm>
          <a:prstGeom prst="rect">
            <a:avLst/>
          </a:prstGeom>
          <a:noFill/>
        </p:spPr>
        <p:txBody>
          <a:bodyPr wrap="none" rtlCol="0">
            <a:spAutoFit/>
          </a:bodyPr>
          <a:lstStyle/>
          <a:p>
            <a:r>
              <a:rPr kumimoji="1" lang="ja-JP" altLang="en-US" dirty="0" smtClean="0"/>
              <a:t>最大主応力度　２１４</a:t>
            </a:r>
            <a:r>
              <a:rPr lang="en-US" altLang="ja-JP" dirty="0" smtClean="0"/>
              <a:t>N/mm²</a:t>
            </a:r>
            <a:endParaRPr kumimoji="1" lang="ja-JP" altLang="en-US" dirty="0"/>
          </a:p>
        </p:txBody>
      </p:sp>
    </p:spTree>
    <p:extLst>
      <p:ext uri="{BB962C8B-B14F-4D97-AF65-F5344CB8AC3E}">
        <p14:creationId xmlns:p14="http://schemas.microsoft.com/office/powerpoint/2010/main" val="342340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デザ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デザート">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デザート">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905</TotalTime>
  <Words>555</Words>
  <Application>Microsoft Office PowerPoint</Application>
  <PresentationFormat>画面に合わせる (4:3)</PresentationFormat>
  <Paragraphs>141</Paragraphs>
  <Slides>22</Slides>
  <Notes>0</Notes>
  <HiddenSlides>0</HiddenSlides>
  <MMClips>3</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22</vt:i4>
      </vt:variant>
    </vt:vector>
  </HeadingPairs>
  <TitlesOfParts>
    <vt:vector size="32" baseType="lpstr">
      <vt:lpstr>HGPｺﾞｼｯｸE</vt:lpstr>
      <vt:lpstr>ＭＳ Ｐゴシック</vt:lpstr>
      <vt:lpstr>ＭＳ 明朝</vt:lpstr>
      <vt:lpstr>Calibri</vt:lpstr>
      <vt:lpstr>Century</vt:lpstr>
      <vt:lpstr>Times New Roman</vt:lpstr>
      <vt:lpstr>Tw Cen MT</vt:lpstr>
      <vt:lpstr>Wingdings</vt:lpstr>
      <vt:lpstr>Wingdings 2</vt:lpstr>
      <vt:lpstr>デザート</vt:lpstr>
      <vt:lpstr>1.5層スペースフレームの 　　　　　　　　　接合方法に関する研究</vt:lpstr>
      <vt:lpstr>研究背景</vt:lpstr>
      <vt:lpstr>研究目的</vt:lpstr>
      <vt:lpstr>本研究で接合部に 　　　　　　要求される性能と開発目標</vt:lpstr>
      <vt:lpstr>従来のスペースフレームの接合方法</vt:lpstr>
      <vt:lpstr>1.5層スペースフレームに適用できる 接合方法の開発</vt:lpstr>
      <vt:lpstr>差し込みタイプ接合方法</vt:lpstr>
      <vt:lpstr>弾性範囲内での施工の 　　　　　可能性についての解析検証</vt:lpstr>
      <vt:lpstr>解析結果</vt:lpstr>
      <vt:lpstr>差し込み接合部の力学特性１ プレート円柱に対する解析</vt:lpstr>
      <vt:lpstr>解析結果の考察 プレートの回転に関して</vt:lpstr>
      <vt:lpstr>差し込み接合部の力学特性２ プレートとコネクターの一体化解析</vt:lpstr>
      <vt:lpstr>モデルに関して</vt:lpstr>
      <vt:lpstr>変位増分後</vt:lpstr>
      <vt:lpstr>PowerPoint プレゼンテーション</vt:lpstr>
      <vt:lpstr>PowerPoint プレゼンテーション</vt:lpstr>
      <vt:lpstr>PowerPoint プレゼンテーション</vt:lpstr>
      <vt:lpstr>応力の検証</vt:lpstr>
      <vt:lpstr>PowerPoint プレゼンテーション</vt:lpstr>
      <vt:lpstr>変位に関して</vt:lpstr>
      <vt:lpstr>まとめ・課題</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1.5層スペースフレームの接合方法　　　　　および差し込み接合に関する研究</dc:title>
  <dc:creator>ヒラキダ　シュンスケ</dc:creator>
  <cp:lastModifiedBy>cps</cp:lastModifiedBy>
  <cp:revision>85</cp:revision>
  <cp:lastPrinted>2015-02-23T00:30:33Z</cp:lastPrinted>
  <dcterms:created xsi:type="dcterms:W3CDTF">2015-02-16T23:05:43Z</dcterms:created>
  <dcterms:modified xsi:type="dcterms:W3CDTF">2015-03-31T01:16:59Z</dcterms:modified>
</cp:coreProperties>
</file>